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2" r:id="rId3"/>
    <p:sldId id="258" r:id="rId4"/>
    <p:sldId id="270" r:id="rId5"/>
    <p:sldId id="284" r:id="rId6"/>
    <p:sldId id="260" r:id="rId7"/>
    <p:sldId id="329" r:id="rId8"/>
    <p:sldId id="326" r:id="rId9"/>
    <p:sldId id="327" r:id="rId10"/>
    <p:sldId id="331" r:id="rId11"/>
    <p:sldId id="283" r:id="rId12"/>
    <p:sldId id="297" r:id="rId13"/>
    <p:sldId id="263" r:id="rId14"/>
    <p:sldId id="332" r:id="rId15"/>
    <p:sldId id="299" r:id="rId16"/>
    <p:sldId id="301" r:id="rId17"/>
    <p:sldId id="302" r:id="rId18"/>
    <p:sldId id="267" r:id="rId19"/>
    <p:sldId id="305" r:id="rId20"/>
    <p:sldId id="313" r:id="rId21"/>
    <p:sldId id="315" r:id="rId22"/>
    <p:sldId id="316" r:id="rId23"/>
    <p:sldId id="319" r:id="rId24"/>
    <p:sldId id="318" r:id="rId25"/>
    <p:sldId id="323" r:id="rId26"/>
    <p:sldId id="324" r:id="rId27"/>
    <p:sldId id="336" r:id="rId28"/>
    <p:sldId id="325" r:id="rId29"/>
    <p:sldId id="307" r:id="rId30"/>
    <p:sldId id="314" r:id="rId31"/>
    <p:sldId id="306" r:id="rId32"/>
    <p:sldId id="268" r:id="rId33"/>
    <p:sldId id="286" r:id="rId34"/>
    <p:sldId id="287" r:id="rId35"/>
    <p:sldId id="290" r:id="rId36"/>
    <p:sldId id="288" r:id="rId37"/>
    <p:sldId id="289" r:id="rId38"/>
    <p:sldId id="321" r:id="rId39"/>
    <p:sldId id="335" r:id="rId40"/>
    <p:sldId id="322" r:id="rId41"/>
    <p:sldId id="333" r:id="rId42"/>
    <p:sldId id="292" r:id="rId43"/>
    <p:sldId id="311" r:id="rId44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F67"/>
    <a:srgbClr val="28109A"/>
    <a:srgbClr val="10069F"/>
    <a:srgbClr val="0F1336"/>
    <a:srgbClr val="C0D1DD"/>
    <a:srgbClr val="578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>
      <p:cViewPr varScale="1">
        <p:scale>
          <a:sx n="55" d="100"/>
          <a:sy n="55" d="100"/>
        </p:scale>
        <p:origin x="-4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dsvr\Users\MARKETING\MEDIA\Viva%20Learning\Webinar%20Materials\ACTIVA_Presto_Wear_Gloss_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Volume Wear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[ACTIVA_Presto_Wear_Gloss_Charts.xlsx]Sheet1!$B$3</c:f>
              <c:strCache>
                <c:ptCount val="1"/>
                <c:pt idx="0">
                  <c:v>Wear</c:v>
                </c:pt>
              </c:strCache>
            </c:strRef>
          </c:tx>
          <c:invertIfNegative val="0"/>
          <c:cat>
            <c:strRef>
              <c:f>[ACTIVA_Presto_Wear_Gloss_Charts.xlsx]Sheet1!$C$2:$E$2</c:f>
              <c:strCache>
                <c:ptCount val="3"/>
                <c:pt idx="0">
                  <c:v>ACTIVA Presto</c:v>
                </c:pt>
                <c:pt idx="1">
                  <c:v>Filtek Supreme Ultra</c:v>
                </c:pt>
                <c:pt idx="2">
                  <c:v>Fuji II LC</c:v>
                </c:pt>
              </c:strCache>
            </c:strRef>
          </c:cat>
          <c:val>
            <c:numRef>
              <c:f>[ACTIVA_Presto_Wear_Gloss_Charts.xlsx]Sheet1!$C$3:$E$3</c:f>
              <c:numCache>
                <c:formatCode>General</c:formatCode>
                <c:ptCount val="3"/>
                <c:pt idx="0">
                  <c:v>0.231875</c:v>
                </c:pt>
                <c:pt idx="1">
                  <c:v>3.3000000000000002E-2</c:v>
                </c:pt>
                <c:pt idx="2">
                  <c:v>1.5325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53440"/>
        <c:axId val="145454976"/>
      </c:barChart>
      <c:catAx>
        <c:axId val="145453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Myriad"/>
              </a:defRPr>
            </a:pPr>
            <a:endParaRPr lang="en-US"/>
          </a:p>
        </c:txPr>
        <c:crossAx val="145454976"/>
        <c:crosses val="autoZero"/>
        <c:auto val="1"/>
        <c:lblAlgn val="ctr"/>
        <c:lblOffset val="100"/>
        <c:noMultiLvlLbl val="0"/>
      </c:catAx>
      <c:valAx>
        <c:axId val="145454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Myriad"/>
              </a:defRPr>
            </a:pPr>
            <a:endParaRPr lang="en-US"/>
          </a:p>
        </c:txPr>
        <c:crossAx val="145453440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094863142107237E-2"/>
          <c:y val="5.1400554097404488E-2"/>
          <c:w val="0.91759603913147225"/>
          <c:h val="0.64280475357247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Enhance</c:v>
                </c:pt>
              </c:strCache>
            </c:strRef>
          </c:tx>
          <c:invertIfNegative val="0"/>
          <c:cat>
            <c:strRef>
              <c:f>Sheet1!$C$23:$E$23</c:f>
              <c:strCache>
                <c:ptCount val="3"/>
                <c:pt idx="0">
                  <c:v>ACTIVA Presto</c:v>
                </c:pt>
                <c:pt idx="1">
                  <c:v>Filtek Supreme Ultra</c:v>
                </c:pt>
                <c:pt idx="2">
                  <c:v>Fuji II LC</c:v>
                </c:pt>
              </c:strCache>
            </c:strRef>
          </c:cat>
          <c:val>
            <c:numRef>
              <c:f>Sheet1!$C$24:$E$24</c:f>
              <c:numCache>
                <c:formatCode>General</c:formatCode>
                <c:ptCount val="3"/>
                <c:pt idx="0">
                  <c:v>5.0599999999999996</c:v>
                </c:pt>
                <c:pt idx="1">
                  <c:v>4.3449999999999998</c:v>
                </c:pt>
                <c:pt idx="2">
                  <c:v>3.11</c:v>
                </c:pt>
              </c:numCache>
            </c:numRef>
          </c:val>
        </c:ser>
        <c:ser>
          <c:idx val="1"/>
          <c:order val="1"/>
          <c:tx>
            <c:strRef>
              <c:f>Sheet1!$B$25</c:f>
              <c:strCache>
                <c:ptCount val="1"/>
                <c:pt idx="0">
                  <c:v>Enhance + PoGo</c:v>
                </c:pt>
              </c:strCache>
            </c:strRef>
          </c:tx>
          <c:invertIfNegative val="0"/>
          <c:cat>
            <c:strRef>
              <c:f>Sheet1!$C$23:$E$23</c:f>
              <c:strCache>
                <c:ptCount val="3"/>
                <c:pt idx="0">
                  <c:v>ACTIVA Presto</c:v>
                </c:pt>
                <c:pt idx="1">
                  <c:v>Filtek Supreme Ultra</c:v>
                </c:pt>
                <c:pt idx="2">
                  <c:v>Fuji II LC</c:v>
                </c:pt>
              </c:strCache>
            </c:strRef>
          </c:cat>
          <c:val>
            <c:numRef>
              <c:f>Sheet1!$C$25:$E$25</c:f>
              <c:numCache>
                <c:formatCode>General</c:formatCode>
                <c:ptCount val="3"/>
                <c:pt idx="0">
                  <c:v>44.52</c:v>
                </c:pt>
                <c:pt idx="1">
                  <c:v>52.37</c:v>
                </c:pt>
                <c:pt idx="2">
                  <c:v>18.350000000000001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513856"/>
        <c:axId val="145515648"/>
      </c:barChart>
      <c:catAx>
        <c:axId val="145513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Myriad"/>
              </a:defRPr>
            </a:pPr>
            <a:endParaRPr lang="en-US"/>
          </a:p>
        </c:txPr>
        <c:crossAx val="145515648"/>
        <c:crosses val="autoZero"/>
        <c:auto val="1"/>
        <c:lblAlgn val="ctr"/>
        <c:lblOffset val="100"/>
        <c:noMultiLvlLbl val="0"/>
      </c:catAx>
      <c:valAx>
        <c:axId val="145515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Myriad"/>
              </a:defRPr>
            </a:pPr>
            <a:endParaRPr lang="en-US"/>
          </a:p>
        </c:txPr>
        <c:crossAx val="14551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049683930353778"/>
          <c:y val="0.83757910469524643"/>
          <c:w val="0.56815606382535522"/>
          <c:h val="0.11187882764654418"/>
        </c:manualLayout>
      </c:layout>
      <c:overlay val="0"/>
      <c:txPr>
        <a:bodyPr/>
        <a:lstStyle/>
        <a:p>
          <a:pPr>
            <a:defRPr sz="1400">
              <a:latin typeface="Myriad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Myriad"/>
              </a:rPr>
              <a:t>Flexural </a:t>
            </a:r>
            <a:r>
              <a:rPr lang="en-US" sz="1800" b="1" dirty="0" smtClean="0">
                <a:latin typeface="Myriad"/>
              </a:rPr>
              <a:t>Stress (MPa)</a:t>
            </a:r>
            <a:endParaRPr lang="en-US" sz="1800" b="1" dirty="0">
              <a:latin typeface="Myriad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1'!$B$1</c:f>
              <c:strCache>
                <c:ptCount val="1"/>
                <c:pt idx="0">
                  <c:v>Flexural Stress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'Graph 1'!$A$2:$A$5</c:f>
              <c:strCache>
                <c:ptCount val="4"/>
                <c:pt idx="0">
                  <c:v>Activa Presto
</c:v>
                </c:pt>
                <c:pt idx="1">
                  <c:v>TPH 
Spectra® ST</c:v>
                </c:pt>
                <c:pt idx="2">
                  <c:v>Filtek™ One
Bulk Fill</c:v>
                </c:pt>
                <c:pt idx="3">
                  <c:v>G-ænial 
Universal Flo</c:v>
                </c:pt>
              </c:strCache>
            </c:strRef>
          </c:cat>
          <c:val>
            <c:numRef>
              <c:f>'Graph 1'!$B$2:$B$5</c:f>
              <c:numCache>
                <c:formatCode>General</c:formatCode>
                <c:ptCount val="4"/>
                <c:pt idx="0">
                  <c:v>100.5</c:v>
                </c:pt>
                <c:pt idx="1">
                  <c:v>97.5</c:v>
                </c:pt>
                <c:pt idx="2">
                  <c:v>111.2</c:v>
                </c:pt>
                <c:pt idx="3">
                  <c:v>107.7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31-493B-9EF4-A284FC20C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557760"/>
        <c:axId val="145563648"/>
      </c:barChart>
      <c:catAx>
        <c:axId val="14555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63648"/>
        <c:crosses val="autoZero"/>
        <c:auto val="1"/>
        <c:lblAlgn val="ctr"/>
        <c:lblOffset val="100"/>
        <c:noMultiLvlLbl val="0"/>
      </c:catAx>
      <c:valAx>
        <c:axId val="1455636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Flexural  </a:t>
                </a:r>
                <a:r>
                  <a:rPr lang="en-US" sz="1400" b="1" dirty="0"/>
                  <a:t>Stress (MPa)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5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Deflection at Break</c:v>
                </c:pt>
              </c:strCache>
            </c:strRef>
          </c:tx>
          <c:invertIfNegative val="0"/>
          <c:cat>
            <c:strRef>
              <c:f>Sheet1!$A$35:$A$38</c:f>
              <c:strCache>
                <c:ptCount val="4"/>
                <c:pt idx="0">
                  <c:v>ACTIVA Presto</c:v>
                </c:pt>
                <c:pt idx="1">
                  <c:v>TPH Specra ST</c:v>
                </c:pt>
                <c:pt idx="2">
                  <c:v>Filtek One Bulk Fill</c:v>
                </c:pt>
                <c:pt idx="3">
                  <c:v>G-aenial Universal Flo</c:v>
                </c:pt>
              </c:strCache>
            </c:strRef>
          </c:cat>
          <c:val>
            <c:numRef>
              <c:f>Sheet1!$B$35:$B$38</c:f>
              <c:numCache>
                <c:formatCode>General</c:formatCode>
                <c:ptCount val="4"/>
                <c:pt idx="0">
                  <c:v>0.36599999999999999</c:v>
                </c:pt>
                <c:pt idx="1">
                  <c:v>0.19600000000000001</c:v>
                </c:pt>
                <c:pt idx="2">
                  <c:v>0.21299999999999999</c:v>
                </c:pt>
                <c:pt idx="3">
                  <c:v>0.29499999999999998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581568"/>
        <c:axId val="145583104"/>
      </c:barChart>
      <c:catAx>
        <c:axId val="145581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Myriad"/>
              </a:defRPr>
            </a:pPr>
            <a:endParaRPr lang="en-US"/>
          </a:p>
        </c:txPr>
        <c:crossAx val="145583104"/>
        <c:crosses val="autoZero"/>
        <c:auto val="1"/>
        <c:lblAlgn val="ctr"/>
        <c:lblOffset val="100"/>
        <c:noMultiLvlLbl val="0"/>
      </c:catAx>
      <c:valAx>
        <c:axId val="145583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Myriad"/>
              </a:defRPr>
            </a:pPr>
            <a:endParaRPr lang="en-US"/>
          </a:p>
        </c:txPr>
        <c:crossAx val="145581568"/>
        <c:crosses val="autoZero"/>
        <c:crossBetween val="between"/>
        <c:min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Release and Recharge of Fluoride Ions from Dental </a:t>
            </a:r>
            <a:r>
              <a:rPr lang="en-US" sz="2000" b="0" i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</a:rPr>
              <a:t>Restorative </a:t>
            </a:r>
            <a:r>
              <a:rPr lang="en-US" sz="2000" b="0" i="0" baseline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Materials</a:t>
            </a:r>
          </a:p>
        </c:rich>
      </c:tx>
      <c:layout>
        <c:manualLayout>
          <c:xMode val="edge"/>
          <c:yMode val="edge"/>
          <c:x val="0.1488990825688073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366166493339277E-2"/>
          <c:y val="0.18371828521434821"/>
          <c:w val="0.88249108284541355"/>
          <c:h val="0.6954821619519782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PRESTO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Sheet1!$H$2:$H$24</c:f>
              <c:numCache>
                <c:formatCode>General</c:formatCode>
                <c:ptCount val="23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8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19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28</c:v>
                </c:pt>
                <c:pt idx="13">
                  <c:v>30</c:v>
                </c:pt>
                <c:pt idx="14">
                  <c:v>31</c:v>
                </c:pt>
                <c:pt idx="15">
                  <c:v>34</c:v>
                </c:pt>
                <c:pt idx="16">
                  <c:v>39</c:v>
                </c:pt>
                <c:pt idx="17">
                  <c:v>40</c:v>
                </c:pt>
                <c:pt idx="18">
                  <c:v>41</c:v>
                </c:pt>
                <c:pt idx="19">
                  <c:v>42</c:v>
                </c:pt>
                <c:pt idx="20">
                  <c:v>47</c:v>
                </c:pt>
                <c:pt idx="21">
                  <c:v>48</c:v>
                </c:pt>
              </c:numCache>
            </c:numRef>
          </c:xVal>
          <c:yVal>
            <c:numRef>
              <c:f>Sheet1!$I$2:$I$24</c:f>
              <c:numCache>
                <c:formatCode>General</c:formatCode>
                <c:ptCount val="23"/>
                <c:pt idx="0">
                  <c:v>12</c:v>
                </c:pt>
                <c:pt idx="1">
                  <c:v>6</c:v>
                </c:pt>
                <c:pt idx="2">
                  <c:v>4.3499999999999996</c:v>
                </c:pt>
                <c:pt idx="3">
                  <c:v>2.2000000000000002</c:v>
                </c:pt>
                <c:pt idx="4">
                  <c:v>3.75</c:v>
                </c:pt>
                <c:pt idx="5">
                  <c:v>0.6</c:v>
                </c:pt>
                <c:pt idx="6">
                  <c:v>7</c:v>
                </c:pt>
                <c:pt idx="7">
                  <c:v>2.1</c:v>
                </c:pt>
                <c:pt idx="8">
                  <c:v>1</c:v>
                </c:pt>
                <c:pt idx="9">
                  <c:v>0.55000000000000004</c:v>
                </c:pt>
                <c:pt idx="10">
                  <c:v>5.25</c:v>
                </c:pt>
                <c:pt idx="11">
                  <c:v>1.4</c:v>
                </c:pt>
                <c:pt idx="12">
                  <c:v>1.2</c:v>
                </c:pt>
                <c:pt idx="13">
                  <c:v>0.4</c:v>
                </c:pt>
                <c:pt idx="14">
                  <c:v>5</c:v>
                </c:pt>
                <c:pt idx="15">
                  <c:v>2.9</c:v>
                </c:pt>
                <c:pt idx="16">
                  <c:v>1.2</c:v>
                </c:pt>
                <c:pt idx="17">
                  <c:v>0.55000000000000004</c:v>
                </c:pt>
                <c:pt idx="18">
                  <c:v>4.75</c:v>
                </c:pt>
                <c:pt idx="19">
                  <c:v>1.75</c:v>
                </c:pt>
                <c:pt idx="20">
                  <c:v>1.05</c:v>
                </c:pt>
                <c:pt idx="21">
                  <c:v>0.7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666-479F-9739-CD044C37239F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Activa Restorative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Sheet1!$H$2:$H$24</c:f>
              <c:numCache>
                <c:formatCode>General</c:formatCode>
                <c:ptCount val="23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8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19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28</c:v>
                </c:pt>
                <c:pt idx="13">
                  <c:v>30</c:v>
                </c:pt>
                <c:pt idx="14">
                  <c:v>31</c:v>
                </c:pt>
                <c:pt idx="15">
                  <c:v>34</c:v>
                </c:pt>
                <c:pt idx="16">
                  <c:v>39</c:v>
                </c:pt>
                <c:pt idx="17">
                  <c:v>40</c:v>
                </c:pt>
                <c:pt idx="18">
                  <c:v>41</c:v>
                </c:pt>
                <c:pt idx="19">
                  <c:v>42</c:v>
                </c:pt>
                <c:pt idx="20">
                  <c:v>47</c:v>
                </c:pt>
                <c:pt idx="21">
                  <c:v>48</c:v>
                </c:pt>
              </c:numCache>
            </c:numRef>
          </c:xVal>
          <c:yVal>
            <c:numRef>
              <c:f>Sheet1!$J$2:$J$24</c:f>
              <c:numCache>
                <c:formatCode>General</c:formatCode>
                <c:ptCount val="23"/>
                <c:pt idx="0">
                  <c:v>11.5</c:v>
                </c:pt>
                <c:pt idx="1">
                  <c:v>5.25</c:v>
                </c:pt>
                <c:pt idx="2">
                  <c:v>3.35</c:v>
                </c:pt>
                <c:pt idx="3">
                  <c:v>1.3</c:v>
                </c:pt>
                <c:pt idx="4">
                  <c:v>2.25</c:v>
                </c:pt>
                <c:pt idx="5">
                  <c:v>0.55000000000000004</c:v>
                </c:pt>
                <c:pt idx="6">
                  <c:v>6.3</c:v>
                </c:pt>
                <c:pt idx="7">
                  <c:v>1.05</c:v>
                </c:pt>
                <c:pt idx="8">
                  <c:v>1.05</c:v>
                </c:pt>
                <c:pt idx="9">
                  <c:v>0.55000000000000004</c:v>
                </c:pt>
                <c:pt idx="10">
                  <c:v>4.5</c:v>
                </c:pt>
                <c:pt idx="11">
                  <c:v>1</c:v>
                </c:pt>
                <c:pt idx="12">
                  <c:v>0.95</c:v>
                </c:pt>
                <c:pt idx="13">
                  <c:v>0.5</c:v>
                </c:pt>
                <c:pt idx="14">
                  <c:v>4.6500000000000004</c:v>
                </c:pt>
                <c:pt idx="15">
                  <c:v>2.4500000000000002</c:v>
                </c:pt>
                <c:pt idx="16">
                  <c:v>1.3</c:v>
                </c:pt>
                <c:pt idx="17">
                  <c:v>0.42</c:v>
                </c:pt>
                <c:pt idx="18">
                  <c:v>4.0999999999999996</c:v>
                </c:pt>
                <c:pt idx="19">
                  <c:v>1.3</c:v>
                </c:pt>
                <c:pt idx="20">
                  <c:v>1.2</c:v>
                </c:pt>
                <c:pt idx="21">
                  <c:v>0.75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666-479F-9739-CD044C37239F}"/>
            </c:ext>
          </c:extLst>
        </c:ser>
        <c:ser>
          <c:idx val="2"/>
          <c:order val="2"/>
          <c:tx>
            <c:strRef>
              <c:f>Sheet1!$K$1</c:f>
              <c:strCache>
                <c:ptCount val="1"/>
                <c:pt idx="0">
                  <c:v>Beautifil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Sheet1!$H$2:$H$24</c:f>
              <c:numCache>
                <c:formatCode>General</c:formatCode>
                <c:ptCount val="23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8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19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28</c:v>
                </c:pt>
                <c:pt idx="13">
                  <c:v>30</c:v>
                </c:pt>
                <c:pt idx="14">
                  <c:v>31</c:v>
                </c:pt>
                <c:pt idx="15">
                  <c:v>34</c:v>
                </c:pt>
                <c:pt idx="16">
                  <c:v>39</c:v>
                </c:pt>
                <c:pt idx="17">
                  <c:v>40</c:v>
                </c:pt>
                <c:pt idx="18">
                  <c:v>41</c:v>
                </c:pt>
                <c:pt idx="19">
                  <c:v>42</c:v>
                </c:pt>
                <c:pt idx="20">
                  <c:v>47</c:v>
                </c:pt>
                <c:pt idx="21">
                  <c:v>48</c:v>
                </c:pt>
              </c:numCache>
            </c:numRef>
          </c:xVal>
          <c:yVal>
            <c:numRef>
              <c:f>Sheet1!$K$2:$K$24</c:f>
              <c:numCache>
                <c:formatCode>General</c:formatCode>
                <c:ptCount val="23"/>
                <c:pt idx="0">
                  <c:v>2.2000000000000002</c:v>
                </c:pt>
                <c:pt idx="1">
                  <c:v>0.7</c:v>
                </c:pt>
                <c:pt idx="2">
                  <c:v>0.7</c:v>
                </c:pt>
                <c:pt idx="3">
                  <c:v>0.4</c:v>
                </c:pt>
                <c:pt idx="4">
                  <c:v>1</c:v>
                </c:pt>
                <c:pt idx="5">
                  <c:v>0.2</c:v>
                </c:pt>
                <c:pt idx="6">
                  <c:v>1.45</c:v>
                </c:pt>
                <c:pt idx="7">
                  <c:v>0.42</c:v>
                </c:pt>
                <c:pt idx="8">
                  <c:v>0.5</c:v>
                </c:pt>
                <c:pt idx="9">
                  <c:v>0.1</c:v>
                </c:pt>
                <c:pt idx="10">
                  <c:v>1.1499999999999999</c:v>
                </c:pt>
                <c:pt idx="11">
                  <c:v>0.12</c:v>
                </c:pt>
                <c:pt idx="12">
                  <c:v>0.3</c:v>
                </c:pt>
                <c:pt idx="13">
                  <c:v>0.05</c:v>
                </c:pt>
                <c:pt idx="14">
                  <c:v>1.1000000000000001</c:v>
                </c:pt>
                <c:pt idx="15">
                  <c:v>0.6</c:v>
                </c:pt>
                <c:pt idx="16">
                  <c:v>0.25</c:v>
                </c:pt>
                <c:pt idx="17">
                  <c:v>0.22</c:v>
                </c:pt>
                <c:pt idx="18">
                  <c:v>0.95</c:v>
                </c:pt>
                <c:pt idx="19">
                  <c:v>0.4</c:v>
                </c:pt>
                <c:pt idx="20">
                  <c:v>0.55000000000000004</c:v>
                </c:pt>
                <c:pt idx="21">
                  <c:v>0.15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666-479F-9739-CD044C37239F}"/>
            </c:ext>
          </c:extLst>
        </c:ser>
        <c:ser>
          <c:idx val="3"/>
          <c:order val="3"/>
          <c:tx>
            <c:strRef>
              <c:f>Sheet1!$L$1</c:f>
              <c:strCache>
                <c:ptCount val="1"/>
                <c:pt idx="0">
                  <c:v>Filtek  Supreme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Sheet1!$H$2:$H$24</c:f>
              <c:numCache>
                <c:formatCode>General</c:formatCode>
                <c:ptCount val="23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8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19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28</c:v>
                </c:pt>
                <c:pt idx="13">
                  <c:v>30</c:v>
                </c:pt>
                <c:pt idx="14">
                  <c:v>31</c:v>
                </c:pt>
                <c:pt idx="15">
                  <c:v>34</c:v>
                </c:pt>
                <c:pt idx="16">
                  <c:v>39</c:v>
                </c:pt>
                <c:pt idx="17">
                  <c:v>40</c:v>
                </c:pt>
                <c:pt idx="18">
                  <c:v>41</c:v>
                </c:pt>
                <c:pt idx="19">
                  <c:v>42</c:v>
                </c:pt>
                <c:pt idx="20">
                  <c:v>47</c:v>
                </c:pt>
                <c:pt idx="21">
                  <c:v>48</c:v>
                </c:pt>
              </c:numCache>
            </c:numRef>
          </c:xVal>
          <c:yVal>
            <c:numRef>
              <c:f>Sheet1!$L$2:$L$24</c:f>
              <c:numCache>
                <c:formatCode>General</c:formatCode>
                <c:ptCount val="23"/>
                <c:pt idx="0">
                  <c:v>0.18</c:v>
                </c:pt>
                <c:pt idx="1">
                  <c:v>0.1</c:v>
                </c:pt>
                <c:pt idx="2">
                  <c:v>0.08</c:v>
                </c:pt>
                <c:pt idx="3">
                  <c:v>0.04</c:v>
                </c:pt>
                <c:pt idx="4">
                  <c:v>0.06</c:v>
                </c:pt>
                <c:pt idx="5">
                  <c:v>0.01</c:v>
                </c:pt>
                <c:pt idx="6">
                  <c:v>0.15</c:v>
                </c:pt>
                <c:pt idx="7">
                  <c:v>0.12</c:v>
                </c:pt>
                <c:pt idx="8">
                  <c:v>0.03</c:v>
                </c:pt>
                <c:pt idx="9">
                  <c:v>0.02</c:v>
                </c:pt>
                <c:pt idx="10">
                  <c:v>0.2</c:v>
                </c:pt>
                <c:pt idx="11">
                  <c:v>7.0000000000000007E-2</c:v>
                </c:pt>
                <c:pt idx="12">
                  <c:v>0.03</c:v>
                </c:pt>
                <c:pt idx="13">
                  <c:v>0.01</c:v>
                </c:pt>
                <c:pt idx="14">
                  <c:v>0.2</c:v>
                </c:pt>
                <c:pt idx="15">
                  <c:v>0.17</c:v>
                </c:pt>
                <c:pt idx="16">
                  <c:v>0.1</c:v>
                </c:pt>
                <c:pt idx="17">
                  <c:v>0.05</c:v>
                </c:pt>
                <c:pt idx="18">
                  <c:v>0.03</c:v>
                </c:pt>
                <c:pt idx="19">
                  <c:v>0.14000000000000001</c:v>
                </c:pt>
                <c:pt idx="20">
                  <c:v>0.06</c:v>
                </c:pt>
                <c:pt idx="21">
                  <c:v>0.05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666-479F-9739-CD044C372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936384"/>
        <c:axId val="145938688"/>
      </c:scatterChart>
      <c:valAx>
        <c:axId val="145936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sz="1200" b="0" i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38688"/>
        <c:crosses val="autoZero"/>
        <c:crossBetween val="midCat"/>
      </c:valAx>
      <c:valAx>
        <c:axId val="14593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>
                    <a:solidFill>
                      <a:sysClr val="windowText" lastClr="000000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1600" b="0" i="0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g  F- </a:t>
                </a:r>
                <a:r>
                  <a:rPr lang="en-US" sz="1600" b="0" i="0" baseline="0" dirty="0" err="1" smtClean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ionsc</a:t>
                </a:r>
                <a:r>
                  <a:rPr lang="en-US" sz="1600" b="0" i="0" baseline="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/cm2</a:t>
                </a:r>
                <a:endParaRPr lang="en-US" sz="1600" b="0" i="0" baseline="0" dirty="0">
                  <a:solidFill>
                    <a:sysClr val="windowText" lastClr="000000"/>
                  </a:solidFill>
                  <a:latin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3968431698331287E-2"/>
              <c:y val="0.376854282103625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36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62467191601049"/>
          <c:y val="0.14520414114902302"/>
          <c:w val="0.73514667646544307"/>
          <c:h val="0.105216778458248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Release and Recharge of phosphate ions from Dental Restorative Materials in distilled water</a:t>
            </a:r>
          </a:p>
        </c:rich>
      </c:tx>
      <c:layout>
        <c:manualLayout>
          <c:xMode val="edge"/>
          <c:yMode val="edge"/>
          <c:x val="0.16186844664721475"/>
          <c:y val="1.8659104393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185308054767266"/>
          <c:y val="0.17668104705302642"/>
          <c:w val="0.86690772790457027"/>
          <c:h val="0.7465150189559637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Sheet1!$K$11</c:f>
              <c:strCache>
                <c:ptCount val="1"/>
                <c:pt idx="0">
                  <c:v> PRESTO</c:v>
                </c:pt>
              </c:strCache>
            </c:strRef>
          </c:tx>
          <c:xVal>
            <c:numRef>
              <c:f>Sheet1!$J$12:$J$31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22</c:v>
                </c:pt>
                <c:pt idx="14">
                  <c:v>23</c:v>
                </c:pt>
                <c:pt idx="15">
                  <c:v>25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33</c:v>
                </c:pt>
              </c:numCache>
            </c:numRef>
          </c:xVal>
          <c:yVal>
            <c:numRef>
              <c:f>Sheet1!$K$12:$K$31</c:f>
              <c:numCache>
                <c:formatCode>General</c:formatCode>
                <c:ptCount val="20"/>
                <c:pt idx="0">
                  <c:v>17.600000000000001</c:v>
                </c:pt>
                <c:pt idx="1">
                  <c:v>10.5</c:v>
                </c:pt>
                <c:pt idx="2">
                  <c:v>6.5</c:v>
                </c:pt>
                <c:pt idx="3">
                  <c:v>4</c:v>
                </c:pt>
                <c:pt idx="4">
                  <c:v>2.2000000000000002</c:v>
                </c:pt>
                <c:pt idx="5">
                  <c:v>0.8</c:v>
                </c:pt>
                <c:pt idx="6">
                  <c:v>6.2</c:v>
                </c:pt>
                <c:pt idx="7">
                  <c:v>2.2000000000000002</c:v>
                </c:pt>
                <c:pt idx="8">
                  <c:v>1.3</c:v>
                </c:pt>
                <c:pt idx="9">
                  <c:v>0.6</c:v>
                </c:pt>
                <c:pt idx="10">
                  <c:v>4.9000000000000004</c:v>
                </c:pt>
                <c:pt idx="11">
                  <c:v>1.3</c:v>
                </c:pt>
                <c:pt idx="12">
                  <c:v>0.4</c:v>
                </c:pt>
                <c:pt idx="13">
                  <c:v>0.4</c:v>
                </c:pt>
                <c:pt idx="14">
                  <c:v>5.0999999999999996</c:v>
                </c:pt>
                <c:pt idx="15">
                  <c:v>0.6</c:v>
                </c:pt>
                <c:pt idx="16">
                  <c:v>0.8</c:v>
                </c:pt>
                <c:pt idx="17">
                  <c:v>4.3</c:v>
                </c:pt>
                <c:pt idx="18">
                  <c:v>1.9</c:v>
                </c:pt>
                <c:pt idx="19">
                  <c:v>0.7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F01-497A-A986-B7399B1E437E}"/>
            </c:ext>
          </c:extLst>
        </c:ser>
        <c:ser>
          <c:idx val="1"/>
          <c:order val="1"/>
          <c:tx>
            <c:strRef>
              <c:f>Sheet1!$L$11</c:f>
              <c:strCache>
                <c:ptCount val="1"/>
                <c:pt idx="0">
                  <c:v>Activa Restorative</c:v>
                </c:pt>
              </c:strCache>
            </c:strRef>
          </c:tx>
          <c:xVal>
            <c:numRef>
              <c:f>Sheet1!$J$12:$J$31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22</c:v>
                </c:pt>
                <c:pt idx="14">
                  <c:v>23</c:v>
                </c:pt>
                <c:pt idx="15">
                  <c:v>25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33</c:v>
                </c:pt>
              </c:numCache>
            </c:numRef>
          </c:xVal>
          <c:yVal>
            <c:numRef>
              <c:f>Sheet1!$L$12:$L$31</c:f>
              <c:numCache>
                <c:formatCode>General</c:formatCode>
                <c:ptCount val="20"/>
                <c:pt idx="0">
                  <c:v>8.8000000000000007</c:v>
                </c:pt>
                <c:pt idx="1">
                  <c:v>6</c:v>
                </c:pt>
                <c:pt idx="2">
                  <c:v>1</c:v>
                </c:pt>
                <c:pt idx="3">
                  <c:v>0.8</c:v>
                </c:pt>
                <c:pt idx="4">
                  <c:v>1</c:v>
                </c:pt>
                <c:pt idx="5">
                  <c:v>0</c:v>
                </c:pt>
                <c:pt idx="6">
                  <c:v>2.2000000000000002</c:v>
                </c:pt>
                <c:pt idx="7">
                  <c:v>0.8</c:v>
                </c:pt>
                <c:pt idx="8">
                  <c:v>0.5</c:v>
                </c:pt>
                <c:pt idx="9">
                  <c:v>0</c:v>
                </c:pt>
                <c:pt idx="10">
                  <c:v>1.8</c:v>
                </c:pt>
                <c:pt idx="11">
                  <c:v>0</c:v>
                </c:pt>
                <c:pt idx="12">
                  <c:v>0.1</c:v>
                </c:pt>
                <c:pt idx="13">
                  <c:v>0.1</c:v>
                </c:pt>
                <c:pt idx="14">
                  <c:v>1.9</c:v>
                </c:pt>
                <c:pt idx="15">
                  <c:v>0.1</c:v>
                </c:pt>
                <c:pt idx="16">
                  <c:v>0.1</c:v>
                </c:pt>
                <c:pt idx="17">
                  <c:v>1.1000000000000001</c:v>
                </c:pt>
                <c:pt idx="18">
                  <c:v>0.3</c:v>
                </c:pt>
                <c:pt idx="19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F01-497A-A986-B7399B1E437E}"/>
            </c:ext>
          </c:extLst>
        </c:ser>
        <c:ser>
          <c:idx val="2"/>
          <c:order val="2"/>
          <c:tx>
            <c:strRef>
              <c:f>Sheet1!$M$11</c:f>
              <c:strCache>
                <c:ptCount val="1"/>
                <c:pt idx="0">
                  <c:v>Beautifil Flow Plus</c:v>
                </c:pt>
              </c:strCache>
            </c:strRef>
          </c:tx>
          <c:xVal>
            <c:numRef>
              <c:f>Sheet1!$J$12:$J$31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22</c:v>
                </c:pt>
                <c:pt idx="14">
                  <c:v>23</c:v>
                </c:pt>
                <c:pt idx="15">
                  <c:v>25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33</c:v>
                </c:pt>
              </c:numCache>
            </c:numRef>
          </c:xVal>
          <c:yVal>
            <c:numRef>
              <c:f>Sheet1!$M$12:$M$31</c:f>
              <c:numCache>
                <c:formatCode>General</c:formatCode>
                <c:ptCount val="20"/>
                <c:pt idx="0">
                  <c:v>1.9</c:v>
                </c:pt>
                <c:pt idx="1">
                  <c:v>0.8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F01-497A-A986-B7399B1E437E}"/>
            </c:ext>
          </c:extLst>
        </c:ser>
        <c:ser>
          <c:idx val="3"/>
          <c:order val="3"/>
          <c:tx>
            <c:strRef>
              <c:f>Sheet1!$N$11</c:f>
              <c:strCache>
                <c:ptCount val="1"/>
                <c:pt idx="0">
                  <c:v>Filtek</c:v>
                </c:pt>
              </c:strCache>
            </c:strRef>
          </c:tx>
          <c:xVal>
            <c:numRef>
              <c:f>Sheet1!$J$12:$J$31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22</c:v>
                </c:pt>
                <c:pt idx="14">
                  <c:v>23</c:v>
                </c:pt>
                <c:pt idx="15">
                  <c:v>25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33</c:v>
                </c:pt>
              </c:numCache>
            </c:numRef>
          </c:xVal>
          <c:yVal>
            <c:numRef>
              <c:f>Sheet1!$N$12:$N$31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F01-497A-A986-B7399B1E4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341888"/>
        <c:axId val="146343808"/>
      </c:scatterChart>
      <c:valAx>
        <c:axId val="14634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6343808"/>
        <c:crosses val="autoZero"/>
        <c:crossBetween val="midCat"/>
      </c:valAx>
      <c:valAx>
        <c:axId val="146343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aseline="0">
                    <a:latin typeface="Symbol" panose="05050102010706020507" pitchFamily="18" charset="2"/>
                  </a:rPr>
                  <a:t>m</a:t>
                </a:r>
                <a:r>
                  <a:rPr lang="en-US" sz="1800"/>
                  <a:t>g of phosphate ions release/cm2</a:t>
                </a:r>
              </a:p>
            </c:rich>
          </c:tx>
          <c:layout>
            <c:manualLayout>
              <c:xMode val="edge"/>
              <c:yMode val="edge"/>
              <c:x val="2.1967129108861394E-2"/>
              <c:y val="0.243296857060228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6341888"/>
        <c:crosses val="autoZero"/>
        <c:crossBetween val="midCat"/>
      </c:valAx>
    </c:plotArea>
    <c:legend>
      <c:legendPos val="r"/>
      <c:legendEntry>
        <c:idx val="1"/>
        <c:txPr>
          <a:bodyPr/>
          <a:lstStyle/>
          <a:p>
            <a:pPr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3057960394544591"/>
          <c:y val="0.15154312607475789"/>
          <c:w val="0.69507831825590327"/>
          <c:h val="0.22512605464546817"/>
        </c:manualLayout>
      </c:layout>
      <c:overlay val="0"/>
      <c:txPr>
        <a:bodyPr/>
        <a:lstStyle/>
        <a:p>
          <a:pPr>
            <a:defRPr sz="20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u="none"/>
            </a:pPr>
            <a:r>
              <a:rPr lang="en-US" sz="2000" u="none"/>
              <a:t>Release and Recharge of Calcium Ions in Distilled water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3965597819528855E-2"/>
          <c:y val="9.1045447276079744E-2"/>
          <c:w val="0.90920429754313925"/>
          <c:h val="0.85911777156887648"/>
        </c:manualLayout>
      </c:layout>
      <c:scatterChart>
        <c:scatterStyle val="lineMarker"/>
        <c:varyColors val="0"/>
        <c:ser>
          <c:idx val="0"/>
          <c:order val="0"/>
          <c:tx>
            <c:v>Presto</c:v>
          </c:tx>
          <c:marker>
            <c:symbol val="none"/>
          </c:marker>
          <c:xVal>
            <c:numRef>
              <c:f>Sheet1!$A$34:$A$45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13</c:v>
                </c:pt>
                <c:pt idx="6">
                  <c:v>14</c:v>
                </c:pt>
                <c:pt idx="7">
                  <c:v>18</c:v>
                </c:pt>
                <c:pt idx="8">
                  <c:v>22</c:v>
                </c:pt>
                <c:pt idx="9">
                  <c:v>23</c:v>
                </c:pt>
                <c:pt idx="10">
                  <c:v>25</c:v>
                </c:pt>
                <c:pt idx="11">
                  <c:v>29</c:v>
                </c:pt>
              </c:numCache>
            </c:numRef>
          </c:xVal>
          <c:yVal>
            <c:numRef>
              <c:f>Sheet1!$B$34:$B$45</c:f>
              <c:numCache>
                <c:formatCode>General</c:formatCode>
                <c:ptCount val="12"/>
                <c:pt idx="0">
                  <c:v>5</c:v>
                </c:pt>
                <c:pt idx="1">
                  <c:v>3.2</c:v>
                </c:pt>
                <c:pt idx="2">
                  <c:v>1.9</c:v>
                </c:pt>
                <c:pt idx="3">
                  <c:v>1.2</c:v>
                </c:pt>
                <c:pt idx="4">
                  <c:v>3.8</c:v>
                </c:pt>
                <c:pt idx="5">
                  <c:v>2.2999999999999998</c:v>
                </c:pt>
                <c:pt idx="6">
                  <c:v>0.9</c:v>
                </c:pt>
                <c:pt idx="7">
                  <c:v>1.6</c:v>
                </c:pt>
                <c:pt idx="8">
                  <c:v>2.2000000000000002</c:v>
                </c:pt>
                <c:pt idx="9">
                  <c:v>3.8</c:v>
                </c:pt>
                <c:pt idx="10">
                  <c:v>1.6</c:v>
                </c:pt>
                <c:pt idx="11">
                  <c:v>2.2999999999999998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1A-4BC7-A159-C028B4673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07808"/>
        <c:axId val="146409728"/>
      </c:scatterChart>
      <c:valAx>
        <c:axId val="146407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baseline="0">
                    <a:latin typeface="Arial" panose="020B0604020202020204" pitchFamily="34" charset="0"/>
                  </a:defRPr>
                </a:pPr>
                <a:r>
                  <a:rPr lang="en-US" sz="1200" b="0" i="0" baseline="0">
                    <a:latin typeface="Arial" panose="020B0604020202020204" pitchFamily="34" charset="0"/>
                  </a:rPr>
                  <a:t>Days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6409728"/>
        <c:crosses val="autoZero"/>
        <c:crossBetween val="midCat"/>
      </c:valAx>
      <c:valAx>
        <c:axId val="146409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>
                    <a:latin typeface="Symbol" panose="05050102010706020507" pitchFamily="18" charset="2"/>
                  </a:defRPr>
                </a:pPr>
                <a:r>
                  <a:rPr lang="en-US" sz="1800" baseline="0">
                    <a:latin typeface="Symbol" panose="05050102010706020507" pitchFamily="18" charset="2"/>
                  </a:rPr>
                  <a:t>m</a:t>
                </a:r>
                <a:r>
                  <a:rPr lang="en-US" sz="1800" b="0" i="0" baseline="0">
                    <a:latin typeface="Arial" panose="020B0604020202020204" pitchFamily="34" charset="0"/>
                  </a:rPr>
                  <a:t>g</a:t>
                </a:r>
                <a:r>
                  <a:rPr lang="en-US" sz="1800" b="0" i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of calcium ioons released/ cm2</a:t>
                </a:r>
              </a:p>
            </c:rich>
          </c:tx>
          <c:layout>
            <c:manualLayout>
              <c:xMode val="edge"/>
              <c:yMode val="edge"/>
              <c:x val="0"/>
              <c:y val="0.161803087440180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6407808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1344320930471925"/>
          <c:y val="0.11152126497837334"/>
          <c:w val="0.304948725217348"/>
          <c:h val="0.11260802077159709"/>
        </c:manualLayout>
      </c:layout>
      <c:overlay val="1"/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u="none"/>
            </a:pPr>
            <a:r>
              <a:rPr lang="en-US" sz="2000" u="none"/>
              <a:t>Release and Recharge of Calcium Ions in Distilled water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3965597819528855E-2"/>
          <c:y val="9.1045447276079744E-2"/>
          <c:w val="0.90920429754313925"/>
          <c:h val="0.85911777156887648"/>
        </c:manualLayout>
      </c:layout>
      <c:scatterChart>
        <c:scatterStyle val="lineMarker"/>
        <c:varyColors val="0"/>
        <c:ser>
          <c:idx val="0"/>
          <c:order val="0"/>
          <c:tx>
            <c:v>Presto</c:v>
          </c:tx>
          <c:marker>
            <c:symbol val="none"/>
          </c:marker>
          <c:xVal>
            <c:numRef>
              <c:f>Sheet1!$A$34:$A$45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13</c:v>
                </c:pt>
                <c:pt idx="6">
                  <c:v>14</c:v>
                </c:pt>
                <c:pt idx="7">
                  <c:v>18</c:v>
                </c:pt>
                <c:pt idx="8">
                  <c:v>22</c:v>
                </c:pt>
                <c:pt idx="9">
                  <c:v>23</c:v>
                </c:pt>
                <c:pt idx="10">
                  <c:v>25</c:v>
                </c:pt>
                <c:pt idx="11">
                  <c:v>29</c:v>
                </c:pt>
              </c:numCache>
            </c:numRef>
          </c:xVal>
          <c:yVal>
            <c:numRef>
              <c:f>Sheet1!$B$34:$B$45</c:f>
              <c:numCache>
                <c:formatCode>General</c:formatCode>
                <c:ptCount val="12"/>
                <c:pt idx="0">
                  <c:v>5</c:v>
                </c:pt>
                <c:pt idx="1">
                  <c:v>3.2</c:v>
                </c:pt>
                <c:pt idx="2">
                  <c:v>1.9</c:v>
                </c:pt>
                <c:pt idx="3">
                  <c:v>1.2</c:v>
                </c:pt>
                <c:pt idx="4">
                  <c:v>3.8</c:v>
                </c:pt>
                <c:pt idx="5">
                  <c:v>2.2999999999999998</c:v>
                </c:pt>
                <c:pt idx="6">
                  <c:v>0.9</c:v>
                </c:pt>
                <c:pt idx="7">
                  <c:v>1.6</c:v>
                </c:pt>
                <c:pt idx="8">
                  <c:v>2.2000000000000002</c:v>
                </c:pt>
                <c:pt idx="9">
                  <c:v>3.8</c:v>
                </c:pt>
                <c:pt idx="10">
                  <c:v>1.6</c:v>
                </c:pt>
                <c:pt idx="11">
                  <c:v>2.2999999999999998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1A-4BC7-A159-C028B46739F0}"/>
            </c:ext>
          </c:extLst>
        </c:ser>
        <c:ser>
          <c:idx val="1"/>
          <c:order val="1"/>
          <c:tx>
            <c:v>Activa Restorative</c:v>
          </c:tx>
          <c:marker>
            <c:symbol val="none"/>
          </c:marker>
          <c:xVal>
            <c:numRef>
              <c:f>Sheet1!$A$34:$A$45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13</c:v>
                </c:pt>
                <c:pt idx="6">
                  <c:v>14</c:v>
                </c:pt>
                <c:pt idx="7">
                  <c:v>18</c:v>
                </c:pt>
                <c:pt idx="8">
                  <c:v>22</c:v>
                </c:pt>
                <c:pt idx="9">
                  <c:v>23</c:v>
                </c:pt>
                <c:pt idx="10">
                  <c:v>25</c:v>
                </c:pt>
                <c:pt idx="11">
                  <c:v>29</c:v>
                </c:pt>
              </c:numCache>
            </c:numRef>
          </c:xVal>
          <c:yVal>
            <c:numRef>
              <c:f>Sheet1!$C$34:$C$45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1.1000000000000001</c:v>
                </c:pt>
                <c:pt idx="2">
                  <c:v>0.9</c:v>
                </c:pt>
                <c:pt idx="3">
                  <c:v>0</c:v>
                </c:pt>
                <c:pt idx="4">
                  <c:v>1.3</c:v>
                </c:pt>
                <c:pt idx="5">
                  <c:v>0.9</c:v>
                </c:pt>
                <c:pt idx="6">
                  <c:v>0.5</c:v>
                </c:pt>
                <c:pt idx="7">
                  <c:v>0</c:v>
                </c:pt>
                <c:pt idx="8">
                  <c:v>0.5</c:v>
                </c:pt>
                <c:pt idx="9">
                  <c:v>0.9</c:v>
                </c:pt>
                <c:pt idx="10">
                  <c:v>0</c:v>
                </c:pt>
                <c:pt idx="11">
                  <c:v>0.6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C1A-4BC7-A159-C028B4673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68864"/>
        <c:axId val="146470784"/>
      </c:scatterChart>
      <c:valAx>
        <c:axId val="146468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baseline="0">
                    <a:latin typeface="Arial" panose="020B0604020202020204" pitchFamily="34" charset="0"/>
                  </a:defRPr>
                </a:pPr>
                <a:r>
                  <a:rPr lang="en-US" sz="1200" b="0" i="0" baseline="0">
                    <a:latin typeface="Arial" panose="020B0604020202020204" pitchFamily="34" charset="0"/>
                  </a:rPr>
                  <a:t>Days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6470784"/>
        <c:crosses val="autoZero"/>
        <c:crossBetween val="midCat"/>
      </c:valAx>
      <c:valAx>
        <c:axId val="146470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>
                    <a:latin typeface="Symbol" panose="05050102010706020507" pitchFamily="18" charset="2"/>
                  </a:defRPr>
                </a:pPr>
                <a:r>
                  <a:rPr lang="en-US" sz="1800" baseline="0">
                    <a:latin typeface="Symbol" panose="05050102010706020507" pitchFamily="18" charset="2"/>
                  </a:rPr>
                  <a:t>m</a:t>
                </a:r>
                <a:r>
                  <a:rPr lang="en-US" sz="1800" b="0" i="0" baseline="0">
                    <a:latin typeface="Arial" panose="020B0604020202020204" pitchFamily="34" charset="0"/>
                  </a:rPr>
                  <a:t>g</a:t>
                </a:r>
                <a:r>
                  <a:rPr lang="en-US" sz="1800" b="0" i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of calcium ioons released/ cm2</a:t>
                </a:r>
              </a:p>
            </c:rich>
          </c:tx>
          <c:layout>
            <c:manualLayout>
              <c:xMode val="edge"/>
              <c:yMode val="edge"/>
              <c:x val="0"/>
              <c:y val="0.161803087440180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64688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7226673871648402"/>
          <c:y val="0.11152126497837334"/>
          <c:w val="0.304948725217348"/>
          <c:h val="0.11260802077159709"/>
        </c:manualLayout>
      </c:layout>
      <c:overlay val="1"/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0.25783</cdr:x>
      <cdr:y>0.40896</cdr:y>
    </cdr:from>
    <cdr:to>
      <cdr:x>0.3575</cdr:x>
      <cdr:y>0.48955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9D5FDA2-6490-4375-8095-ECE11990617E}"/>
            </a:ext>
          </a:extLst>
        </cdr:cNvPr>
        <cdr:cNvSpPr txBox="1"/>
      </cdr:nvSpPr>
      <cdr:spPr>
        <a:xfrm xmlns:a="http://schemas.openxmlformats.org/drawingml/2006/main">
          <a:off x="2981325" y="2609850"/>
          <a:ext cx="1152525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0.40115</cdr:x>
      <cdr:y>0.53582</cdr:y>
    </cdr:from>
    <cdr:to>
      <cdr:x>0.48023</cdr:x>
      <cdr:y>0.6791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="" xmlns:a16="http://schemas.microsoft.com/office/drawing/2014/main" id="{B6869286-2E37-4D0B-90BD-8B6C58B4B547}"/>
            </a:ext>
          </a:extLst>
        </cdr:cNvPr>
        <cdr:cNvSpPr txBox="1"/>
      </cdr:nvSpPr>
      <cdr:spPr>
        <a:xfrm xmlns:a="http://schemas.openxmlformats.org/drawingml/2006/main">
          <a:off x="4638675" y="3419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0.33945</cdr:x>
      <cdr:y>0.53704</cdr:y>
    </cdr:from>
    <cdr:to>
      <cdr:x>0.49655</cdr:x>
      <cdr:y>0.68032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="" xmlns:a16="http://schemas.microsoft.com/office/drawing/2014/main" id="{881A3FFC-CD78-4799-B120-B15DFB2DAA63}"/>
            </a:ext>
          </a:extLst>
        </cdr:cNvPr>
        <cdr:cNvSpPr txBox="1"/>
      </cdr:nvSpPr>
      <cdr:spPr>
        <a:xfrm xmlns:a="http://schemas.openxmlformats.org/drawingml/2006/main">
          <a:off x="2819400" y="2209800"/>
          <a:ext cx="1304823" cy="589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2</a:t>
          </a:r>
          <a:r>
            <a:rPr lang="en-US" sz="1600" baseline="30000" dirty="0"/>
            <a:t>nd</a:t>
          </a:r>
          <a:r>
            <a:rPr lang="en-US" sz="1600" baseline="0" dirty="0"/>
            <a:t> recharge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0.51647</cdr:x>
      <cdr:y>0.52985</cdr:y>
    </cdr:from>
    <cdr:to>
      <cdr:x>0.59555</cdr:x>
      <cdr:y>0.67313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="" xmlns:a16="http://schemas.microsoft.com/office/drawing/2014/main" id="{73CA676C-932B-4521-A966-6D30FE8BC32F}"/>
            </a:ext>
          </a:extLst>
        </cdr:cNvPr>
        <cdr:cNvSpPr txBox="1"/>
      </cdr:nvSpPr>
      <cdr:spPr>
        <a:xfrm xmlns:a="http://schemas.openxmlformats.org/drawingml/2006/main">
          <a:off x="5972175" y="3381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0.48624</cdr:x>
      <cdr:y>0.55556</cdr:y>
    </cdr:from>
    <cdr:to>
      <cdr:x>0.63351</cdr:x>
      <cdr:y>0.69884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="" xmlns:a16="http://schemas.microsoft.com/office/drawing/2014/main" id="{872764EF-730A-4347-A02B-6319627614F3}"/>
            </a:ext>
          </a:extLst>
        </cdr:cNvPr>
        <cdr:cNvSpPr txBox="1"/>
      </cdr:nvSpPr>
      <cdr:spPr>
        <a:xfrm xmlns:a="http://schemas.openxmlformats.org/drawingml/2006/main">
          <a:off x="4038600" y="2286000"/>
          <a:ext cx="1223239" cy="589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3</a:t>
          </a:r>
          <a:r>
            <a:rPr lang="en-US" sz="1600" baseline="30000" dirty="0"/>
            <a:t>rd</a:t>
          </a:r>
          <a:r>
            <a:rPr lang="en-US" sz="1600" dirty="0"/>
            <a:t> recharge</a:t>
          </a:r>
        </a:p>
      </cdr:txBody>
    </cdr:sp>
  </cdr:relSizeAnchor>
  <cdr:relSizeAnchor xmlns:cdr="http://schemas.openxmlformats.org/drawingml/2006/chartDrawing">
    <cdr:from>
      <cdr:x>0.6771</cdr:x>
      <cdr:y>0.49851</cdr:y>
    </cdr:from>
    <cdr:to>
      <cdr:x>0.757</cdr:x>
      <cdr:y>0.6791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="" xmlns:a16="http://schemas.microsoft.com/office/drawing/2014/main" id="{6A67844D-2343-4B04-B0FC-E27C256E5C41}"/>
            </a:ext>
          </a:extLst>
        </cdr:cNvPr>
        <cdr:cNvSpPr txBox="1"/>
      </cdr:nvSpPr>
      <cdr:spPr>
        <a:xfrm xmlns:a="http://schemas.openxmlformats.org/drawingml/2006/main">
          <a:off x="7829550" y="3181350"/>
          <a:ext cx="923925" cy="1152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0.64773</cdr:x>
      <cdr:y>0.57407</cdr:y>
    </cdr:from>
    <cdr:to>
      <cdr:x>0.80181</cdr:x>
      <cdr:y>0.66251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="" xmlns:a16="http://schemas.microsoft.com/office/drawing/2014/main" id="{9E786660-ACF2-4DB5-813A-611E2969532C}"/>
            </a:ext>
          </a:extLst>
        </cdr:cNvPr>
        <cdr:cNvSpPr txBox="1"/>
      </cdr:nvSpPr>
      <cdr:spPr>
        <a:xfrm xmlns:a="http://schemas.openxmlformats.org/drawingml/2006/main">
          <a:off x="5379901" y="2362200"/>
          <a:ext cx="1279798" cy="363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4</a:t>
          </a:r>
          <a:r>
            <a:rPr lang="en-US" sz="1600" baseline="30000" dirty="0"/>
            <a:t>th</a:t>
          </a:r>
          <a:r>
            <a:rPr lang="en-US" sz="1600" dirty="0"/>
            <a:t> recharge</a:t>
          </a:r>
        </a:p>
      </cdr:txBody>
    </cdr:sp>
  </cdr:relSizeAnchor>
  <cdr:relSizeAnchor xmlns:cdr="http://schemas.openxmlformats.org/drawingml/2006/chartDrawing">
    <cdr:from>
      <cdr:x>0.22018</cdr:x>
      <cdr:y>0.43391</cdr:y>
    </cdr:from>
    <cdr:to>
      <cdr:x>0.36484</cdr:x>
      <cdr:y>0.51852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="" xmlns:a16="http://schemas.microsoft.com/office/drawing/2014/main" id="{62E5821F-BA42-4C2D-B58B-DC3639BF4D60}"/>
            </a:ext>
          </a:extLst>
        </cdr:cNvPr>
        <cdr:cNvSpPr txBox="1"/>
      </cdr:nvSpPr>
      <cdr:spPr>
        <a:xfrm xmlns:a="http://schemas.openxmlformats.org/drawingml/2006/main">
          <a:off x="1828800" y="1785465"/>
          <a:ext cx="1201503" cy="348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</a:t>
          </a:r>
          <a:r>
            <a:rPr lang="en-US" sz="1600" baseline="30000" dirty="0"/>
            <a:t>st</a:t>
          </a:r>
          <a:r>
            <a:rPr lang="en-US" sz="1600" dirty="0"/>
            <a:t> recharge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0.35185</cdr:x>
      <cdr:y>0.59381</cdr:y>
    </cdr:from>
    <cdr:to>
      <cdr:x>0.35997</cdr:x>
      <cdr:y>0.65319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2895600" y="2743200"/>
          <a:ext cx="66824" cy="27431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0.51438</cdr:x>
      <cdr:y>0.66858</cdr:y>
    </cdr:from>
    <cdr:to>
      <cdr:x>0.5225</cdr:x>
      <cdr:y>0.70881</cdr:y>
    </cdr:to>
    <cdr:sp macro="" textlink="">
      <cdr:nvSpPr>
        <cdr:cNvPr id="3" name="Down Arrow 2"/>
        <cdr:cNvSpPr/>
      </cdr:nvSpPr>
      <cdr:spPr>
        <a:xfrm xmlns:a="http://schemas.openxmlformats.org/drawingml/2006/main">
          <a:off x="2895600" y="3324225"/>
          <a:ext cx="45719" cy="20002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0.67513</cdr:x>
      <cdr:y>0.66284</cdr:y>
    </cdr:from>
    <cdr:to>
      <cdr:x>0.68325</cdr:x>
      <cdr:y>0.7069</cdr:y>
    </cdr:to>
    <cdr:sp macro="" textlink="">
      <cdr:nvSpPr>
        <cdr:cNvPr id="4" name="Down Arrow 3"/>
        <cdr:cNvSpPr/>
      </cdr:nvSpPr>
      <cdr:spPr>
        <a:xfrm xmlns:a="http://schemas.openxmlformats.org/drawingml/2006/main">
          <a:off x="3800475" y="3295650"/>
          <a:ext cx="45719" cy="21907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0.84259</cdr:x>
      <cdr:y>0.67629</cdr:y>
    </cdr:from>
    <cdr:to>
      <cdr:x>0.85076</cdr:x>
      <cdr:y>0.72605</cdr:y>
    </cdr:to>
    <cdr:sp macro="" textlink="">
      <cdr:nvSpPr>
        <cdr:cNvPr id="5" name="Down Arrow 4"/>
        <cdr:cNvSpPr/>
      </cdr:nvSpPr>
      <cdr:spPr>
        <a:xfrm xmlns:a="http://schemas.openxmlformats.org/drawingml/2006/main">
          <a:off x="6934200" y="3124201"/>
          <a:ext cx="67214" cy="22987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0.4537</cdr:x>
      <cdr:y>0.59381</cdr:y>
    </cdr:from>
    <cdr:to>
      <cdr:x>0.59476</cdr:x>
      <cdr:y>0.65835</cdr:y>
    </cdr:to>
    <cdr:sp macro="" textlink="">
      <cdr:nvSpPr>
        <cdr:cNvPr id="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33800" y="2743200"/>
          <a:ext cx="1160800" cy="2981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 sz="1600"/>
            <a:t>recharge</a:t>
          </a:r>
        </a:p>
      </cdr:txBody>
    </cdr:sp>
  </cdr:relSizeAnchor>
  <cdr:relSizeAnchor xmlns:cdr="http://schemas.openxmlformats.org/drawingml/2006/chartDrawing">
    <cdr:from>
      <cdr:x>0.62963</cdr:x>
      <cdr:y>0.59381</cdr:y>
    </cdr:from>
    <cdr:to>
      <cdr:x>0.77176</cdr:x>
      <cdr:y>0.6539</cdr:y>
    </cdr:to>
    <cdr:sp macro="" textlink="">
      <cdr:nvSpPr>
        <cdr:cNvPr id="7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81600" y="2743200"/>
          <a:ext cx="1169673" cy="27757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 sz="1600" dirty="0"/>
            <a:t>recharge</a:t>
          </a:r>
        </a:p>
      </cdr:txBody>
    </cdr:sp>
  </cdr:relSizeAnchor>
  <cdr:relSizeAnchor xmlns:cdr="http://schemas.openxmlformats.org/drawingml/2006/chartDrawing">
    <cdr:from>
      <cdr:x>0.79895</cdr:x>
      <cdr:y>0.59381</cdr:y>
    </cdr:from>
    <cdr:to>
      <cdr:x>0.94108</cdr:x>
      <cdr:y>0.66806</cdr:y>
    </cdr:to>
    <cdr:sp macro="" textlink="">
      <cdr:nvSpPr>
        <cdr:cNvPr id="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75018" y="2743200"/>
          <a:ext cx="1169673" cy="34296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 sz="1600"/>
            <a:t>recharge</a:t>
          </a:r>
        </a:p>
      </cdr:txBody>
    </cdr:sp>
  </cdr:relSizeAnchor>
  <cdr:relSizeAnchor xmlns:cdr="http://schemas.openxmlformats.org/drawingml/2006/chartDrawing">
    <cdr:from>
      <cdr:x>0.28704</cdr:x>
      <cdr:y>0.51134</cdr:y>
    </cdr:from>
    <cdr:to>
      <cdr:x>0.42809</cdr:x>
      <cdr:y>0.57588</cdr:y>
    </cdr:to>
    <cdr:sp macro="" textlink="">
      <cdr:nvSpPr>
        <cdr:cNvPr id="9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62200" y="2362200"/>
          <a:ext cx="1160800" cy="2981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 sz="1600"/>
            <a:t>recharge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0.30331</cdr:x>
      <cdr:y>0.32258</cdr:y>
    </cdr:from>
    <cdr:to>
      <cdr:x>0.30878</cdr:x>
      <cdr:y>0.37993</cdr:y>
    </cdr:to>
    <cdr:sp macro="" textlink="">
      <cdr:nvSpPr>
        <cdr:cNvPr id="4" name="Down Arrow 3"/>
        <cdr:cNvSpPr/>
      </cdr:nvSpPr>
      <cdr:spPr>
        <a:xfrm xmlns:a="http://schemas.openxmlformats.org/drawingml/2006/main">
          <a:off x="2533649" y="1714500"/>
          <a:ext cx="45719" cy="30480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0.65826</cdr:x>
      <cdr:y>0.33685</cdr:y>
    </cdr:from>
    <cdr:to>
      <cdr:x>0.66396</cdr:x>
      <cdr:y>0.37987</cdr:y>
    </cdr:to>
    <cdr:sp macro="" textlink="">
      <cdr:nvSpPr>
        <cdr:cNvPr id="6" name="Down Arrow 5"/>
        <cdr:cNvSpPr/>
      </cdr:nvSpPr>
      <cdr:spPr>
        <a:xfrm xmlns:a="http://schemas.openxmlformats.org/drawingml/2006/main">
          <a:off x="3849708" y="1588196"/>
          <a:ext cx="33335" cy="20283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0.27936</cdr:x>
      <cdr:y>0.26446</cdr:y>
    </cdr:from>
    <cdr:to>
      <cdr:x>0.38883</cdr:x>
      <cdr:y>0.4365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660404" y="1000201"/>
          <a:ext cx="650646" cy="650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recharge</a:t>
          </a:r>
        </a:p>
      </cdr:txBody>
    </cdr:sp>
  </cdr:relSizeAnchor>
  <cdr:relSizeAnchor xmlns:cdr="http://schemas.openxmlformats.org/drawingml/2006/chartDrawing">
    <cdr:from>
      <cdr:x>0.67731</cdr:x>
      <cdr:y>0.25448</cdr:y>
    </cdr:from>
    <cdr:to>
      <cdr:x>0.78677</cdr:x>
      <cdr:y>0.42652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657849" y="1352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0.63675</cdr:x>
      <cdr:y>0.28733</cdr:y>
    </cdr:from>
    <cdr:to>
      <cdr:x>0.74622</cdr:x>
      <cdr:y>0.45937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23925" y="1354710"/>
          <a:ext cx="640219" cy="811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recharge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0.30331</cdr:x>
      <cdr:y>0.32258</cdr:y>
    </cdr:from>
    <cdr:to>
      <cdr:x>0.30878</cdr:x>
      <cdr:y>0.37993</cdr:y>
    </cdr:to>
    <cdr:sp macro="" textlink="">
      <cdr:nvSpPr>
        <cdr:cNvPr id="4" name="Down Arrow 3"/>
        <cdr:cNvSpPr/>
      </cdr:nvSpPr>
      <cdr:spPr>
        <a:xfrm xmlns:a="http://schemas.openxmlformats.org/drawingml/2006/main">
          <a:off x="2533649" y="1714500"/>
          <a:ext cx="45719" cy="30480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0.30559</cdr:x>
      <cdr:y>0.70609</cdr:y>
    </cdr:from>
    <cdr:to>
      <cdr:x>0.31106</cdr:x>
      <cdr:y>0.74373</cdr:y>
    </cdr:to>
    <cdr:sp macro="" textlink="">
      <cdr:nvSpPr>
        <cdr:cNvPr id="5" name="Down Arrow 4"/>
        <cdr:cNvSpPr/>
      </cdr:nvSpPr>
      <cdr:spPr>
        <a:xfrm xmlns:a="http://schemas.openxmlformats.org/drawingml/2006/main">
          <a:off x="2552699" y="3752850"/>
          <a:ext cx="45719" cy="20002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0.65826</cdr:x>
      <cdr:y>0.33685</cdr:y>
    </cdr:from>
    <cdr:to>
      <cdr:x>0.66396</cdr:x>
      <cdr:y>0.37987</cdr:y>
    </cdr:to>
    <cdr:sp macro="" textlink="">
      <cdr:nvSpPr>
        <cdr:cNvPr id="6" name="Down Arrow 5"/>
        <cdr:cNvSpPr/>
      </cdr:nvSpPr>
      <cdr:spPr>
        <a:xfrm xmlns:a="http://schemas.openxmlformats.org/drawingml/2006/main">
          <a:off x="3849708" y="1588196"/>
          <a:ext cx="33335" cy="20283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0.67184</cdr:x>
      <cdr:y>0.73297</cdr:y>
    </cdr:from>
    <cdr:to>
      <cdr:x>0.67731</cdr:x>
      <cdr:y>0.79391</cdr:y>
    </cdr:to>
    <cdr:sp macro="" textlink="">
      <cdr:nvSpPr>
        <cdr:cNvPr id="7" name="Down Arrow 6"/>
        <cdr:cNvSpPr/>
      </cdr:nvSpPr>
      <cdr:spPr>
        <a:xfrm xmlns:a="http://schemas.openxmlformats.org/drawingml/2006/main">
          <a:off x="5612130" y="3895725"/>
          <a:ext cx="45719" cy="32385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0.27936</cdr:x>
      <cdr:y>0.26446</cdr:y>
    </cdr:from>
    <cdr:to>
      <cdr:x>0.38883</cdr:x>
      <cdr:y>0.4365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660404" y="1000201"/>
          <a:ext cx="650646" cy="650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recharge</a:t>
          </a:r>
        </a:p>
      </cdr:txBody>
    </cdr:sp>
  </cdr:relSizeAnchor>
  <cdr:relSizeAnchor xmlns:cdr="http://schemas.openxmlformats.org/drawingml/2006/chartDrawing">
    <cdr:from>
      <cdr:x>0.67731</cdr:x>
      <cdr:y>0.25448</cdr:y>
    </cdr:from>
    <cdr:to>
      <cdr:x>0.78677</cdr:x>
      <cdr:y>0.42652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657849" y="1352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0.63675</cdr:x>
      <cdr:y>0.28733</cdr:y>
    </cdr:from>
    <cdr:to>
      <cdr:x>0.74622</cdr:x>
      <cdr:y>0.45937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23925" y="1354710"/>
          <a:ext cx="640219" cy="811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recharge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4" y="0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17C524A7-7DEE-4F58-A20F-271AFFF2363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4" y="8841738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9CF0C46C-44E0-4843-8ECF-C0CC6402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5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ECDC7605-912D-4689-83C2-750BDF62C5BF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CF82B5EB-1AE4-4428-8474-4C8A2EF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5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905000" cy="2730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3754-5CFE-4D41-A692-CB48FA959CC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42" y="2133600"/>
            <a:ext cx="5895516" cy="140876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172200" y="5715000"/>
            <a:ext cx="2971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1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6548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rgbClr val="28109A"/>
                </a:solidFill>
                <a:latin typeface="Myria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0F1336"/>
                </a:solidFill>
                <a:latin typeface="Myriad"/>
              </a:defRPr>
            </a:lvl1pPr>
            <a:lvl2pPr>
              <a:defRPr sz="2000">
                <a:solidFill>
                  <a:srgbClr val="0F1336"/>
                </a:solidFill>
                <a:latin typeface="Myriad"/>
              </a:defRPr>
            </a:lvl2pPr>
            <a:lvl3pPr>
              <a:defRPr sz="2000">
                <a:solidFill>
                  <a:srgbClr val="0F1336"/>
                </a:solidFill>
                <a:latin typeface="Myriad"/>
              </a:defRPr>
            </a:lvl3pPr>
            <a:lvl4pPr>
              <a:defRPr>
                <a:solidFill>
                  <a:srgbClr val="0F1336"/>
                </a:solidFill>
                <a:latin typeface="Myriad"/>
              </a:defRPr>
            </a:lvl4pPr>
            <a:lvl5pPr>
              <a:defRPr>
                <a:solidFill>
                  <a:srgbClr val="0F1336"/>
                </a:solidFill>
                <a:latin typeface="Myria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C8E3-353D-4531-9FC9-299AF16DFE2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3754-5CFE-4D41-A692-CB48FA959C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281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1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Sales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3754-5CFE-4D41-A692-CB48FA95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8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E544C-0F99-493D-AF91-FAACA99CD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F8D9BDA-93D5-41CF-AE18-046923626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4E6C5C-D367-403B-9617-F25EFC44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475F-E29F-4FB5-A6DC-492BC5E09C1D}" type="datetimeFigureOut">
              <a:rPr lang="en-CA" smtClean="0"/>
              <a:t>2020-07-31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DAEB78-3EE6-459B-9071-900AE81B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9E75AB-7C49-4498-8808-C2052A0C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4A1C-2CCF-4312-9F8E-345A4B5715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69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National Sales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3754-5CFE-4D41-A692-CB48FA959C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37706"/>
            <a:ext cx="1607820" cy="3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3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Myria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88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880"/>
        </a:lnSpc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Myriad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8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.png"/><Relationship Id="rId7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539" y="40386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chemeClr val="tx2"/>
                </a:solidFill>
                <a:latin typeface="Myriad"/>
                <a:ea typeface="Arial" charset="0"/>
                <a:cs typeface="Arial" charset="0"/>
              </a:rPr>
              <a:t/>
            </a:r>
            <a:br>
              <a:rPr lang="en-US" sz="3600" cap="small" dirty="0" smtClean="0">
                <a:solidFill>
                  <a:schemeClr val="tx2"/>
                </a:solidFill>
                <a:latin typeface="Myriad"/>
                <a:ea typeface="Arial" charset="0"/>
                <a:cs typeface="Arial" charset="0"/>
              </a:rPr>
            </a:br>
            <a:r>
              <a:rPr lang="en-US" sz="2800" b="1" cap="small" dirty="0" smtClean="0">
                <a:solidFill>
                  <a:srgbClr val="10069F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b="1" cap="small" dirty="0" smtClean="0">
                <a:solidFill>
                  <a:srgbClr val="10069F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800" b="1" dirty="0">
              <a:solidFill>
                <a:srgbClr val="10069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2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600" b="0" dirty="0" smtClean="0">
                <a:solidFill>
                  <a:schemeClr val="tx2"/>
                </a:solidFill>
              </a:rPr>
              <a:t>Modified Calcium Phosphate</a:t>
            </a:r>
            <a:endParaRPr lang="en-US" sz="2600" b="0" dirty="0"/>
          </a:p>
        </p:txBody>
      </p:sp>
      <p:pic>
        <p:nvPicPr>
          <p:cNvPr id="6" name="Picture 5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155" y="1644049"/>
            <a:ext cx="8229600" cy="3385151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solidFill>
                  <a:srgbClr val="7030A0"/>
                </a:solidFill>
              </a:rPr>
              <a:t>ACTIVA </a:t>
            </a:r>
            <a:r>
              <a:rPr lang="en-US" sz="9600" dirty="0" smtClean="0">
                <a:solidFill>
                  <a:srgbClr val="7030A0"/>
                </a:solidFill>
              </a:rPr>
              <a:t>Presto </a:t>
            </a:r>
            <a:r>
              <a:rPr lang="en-US" sz="9600" dirty="0">
                <a:solidFill>
                  <a:schemeClr val="tx2"/>
                </a:solidFill>
              </a:rPr>
              <a:t>contains a patented, modified calcium phosphate component that is soluble in monomers and is attracted to the calcium in tooth structure. </a:t>
            </a:r>
            <a:endParaRPr lang="en-US" sz="9600" dirty="0" smtClean="0">
              <a:solidFill>
                <a:schemeClr val="tx2"/>
              </a:solidFill>
            </a:endParaRPr>
          </a:p>
          <a:p>
            <a:r>
              <a:rPr lang="en-US" sz="9600" dirty="0" smtClean="0">
                <a:solidFill>
                  <a:schemeClr val="tx2"/>
                </a:solidFill>
              </a:rPr>
              <a:t>The </a:t>
            </a:r>
            <a:r>
              <a:rPr lang="en-US" sz="9600" dirty="0">
                <a:solidFill>
                  <a:schemeClr val="tx2"/>
                </a:solidFill>
              </a:rPr>
              <a:t>material penetrates and integrates with the tooth providing margin-free adaptation and an excellent seal. </a:t>
            </a:r>
            <a:endParaRPr lang="en-US" sz="9600" dirty="0" smtClean="0">
              <a:solidFill>
                <a:schemeClr val="tx2"/>
              </a:solidFill>
            </a:endParaRPr>
          </a:p>
          <a:p>
            <a:r>
              <a:rPr lang="en-US" sz="9600" dirty="0" smtClean="0">
                <a:solidFill>
                  <a:schemeClr val="tx2"/>
                </a:solidFill>
              </a:rPr>
              <a:t>The </a:t>
            </a:r>
            <a:r>
              <a:rPr lang="en-US" sz="9600" dirty="0">
                <a:solidFill>
                  <a:schemeClr val="tx2"/>
                </a:solidFill>
              </a:rPr>
              <a:t>hydrophilic resin facilitates the diffusion of essential ions, and the modified calcium phosphate creates nucleation sites for apatite formation.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tx2"/>
                </a:solidFill>
              </a:rPr>
              <a:t> </a:t>
            </a:r>
          </a:p>
          <a:p>
            <a:endParaRPr lang="en-US" sz="9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50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6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600" b="0" dirty="0" smtClean="0">
                <a:solidFill>
                  <a:schemeClr val="tx2"/>
                </a:solidFill>
              </a:rPr>
              <a:t>Mimics </a:t>
            </a:r>
            <a:r>
              <a:rPr lang="en-US" sz="2600" b="0" dirty="0">
                <a:solidFill>
                  <a:schemeClr val="tx2"/>
                </a:solidFill>
              </a:rPr>
              <a:t>Nature</a:t>
            </a:r>
            <a:endParaRPr lang="en-US" sz="2600" b="0" dirty="0"/>
          </a:p>
        </p:txBody>
      </p:sp>
      <p:sp>
        <p:nvSpPr>
          <p:cNvPr id="4" name="Rectangle 3"/>
          <p:cNvSpPr/>
          <p:nvPr/>
        </p:nvSpPr>
        <p:spPr>
          <a:xfrm>
            <a:off x="457200" y="2161861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Myriad"/>
              </a:rPr>
              <a:t>Moisture friendly, mineral-enriched, ionic resin first introduced in Pulpdent’s Embrace products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Myriad"/>
              </a:rPr>
              <a:t>Rubberized-resin first introduced in Pulpdent’s    Tuff-Temp Provisional Crown &amp; Bridge Material</a:t>
            </a:r>
            <a:endParaRPr lang="en-US" sz="2400" dirty="0">
              <a:solidFill>
                <a:schemeClr val="tx2"/>
              </a:solidFill>
              <a:latin typeface="Myriad"/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501040"/>
            <a:ext cx="8229600" cy="56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Two Fundamental Elements </a:t>
            </a:r>
            <a:r>
              <a:rPr lang="en-US" sz="2400" dirty="0" smtClean="0">
                <a:solidFill>
                  <a:schemeClr val="tx2"/>
                </a:solidFill>
              </a:rPr>
              <a:t>in </a:t>
            </a:r>
            <a:r>
              <a:rPr lang="en-US" sz="2400" dirty="0" smtClean="0">
                <a:solidFill>
                  <a:srgbClr val="481F67"/>
                </a:solidFill>
              </a:rPr>
              <a:t>Presto</a:t>
            </a:r>
            <a:r>
              <a:rPr lang="en-US" sz="2400" dirty="0" smtClean="0">
                <a:solidFill>
                  <a:schemeClr val="tx2"/>
                </a:solidFill>
              </a:rPr>
              <a:t> that </a:t>
            </a:r>
            <a:r>
              <a:rPr lang="en-US" sz="2400" dirty="0">
                <a:solidFill>
                  <a:schemeClr val="tx2"/>
                </a:solidFill>
              </a:rPr>
              <a:t>Mimic Nature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4111711"/>
            <a:ext cx="2743200" cy="46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333894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33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600" b="0" dirty="0" smtClean="0">
                <a:solidFill>
                  <a:schemeClr val="tx2"/>
                </a:solidFill>
              </a:rPr>
              <a:t>Patent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2600" b="0" dirty="0" smtClean="0">
                <a:solidFill>
                  <a:schemeClr val="tx2"/>
                </a:solidFill>
              </a:rPr>
              <a:t>Ionic Resin</a:t>
            </a:r>
            <a:endParaRPr lang="en-US" sz="2600" b="0" dirty="0"/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3505200"/>
            <a:ext cx="2405062" cy="166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93837"/>
            <a:ext cx="7924800" cy="178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Presto’s</a:t>
            </a:r>
            <a:r>
              <a:rPr lang="en-US" sz="2400" dirty="0" smtClean="0">
                <a:solidFill>
                  <a:schemeClr val="tx2"/>
                </a:solidFill>
              </a:rPr>
              <a:t> moisture friendly ionic </a:t>
            </a:r>
            <a:r>
              <a:rPr lang="en-US" sz="2400" dirty="0">
                <a:solidFill>
                  <a:schemeClr val="tx2"/>
                </a:solidFill>
              </a:rPr>
              <a:t>resin </a:t>
            </a:r>
            <a:r>
              <a:rPr lang="en-US" sz="2400" dirty="0" smtClean="0">
                <a:solidFill>
                  <a:schemeClr val="tx2"/>
                </a:solidFill>
              </a:rPr>
              <a:t>interacts </a:t>
            </a:r>
            <a:r>
              <a:rPr lang="en-US" sz="2400" dirty="0">
                <a:solidFill>
                  <a:schemeClr val="tx2"/>
                </a:solidFill>
              </a:rPr>
              <a:t>with saliva and tooth structure and </a:t>
            </a:r>
            <a:r>
              <a:rPr lang="en-US" sz="2400" dirty="0" smtClean="0">
                <a:solidFill>
                  <a:schemeClr val="tx2"/>
                </a:solidFill>
              </a:rPr>
              <a:t>releases and recharges </a:t>
            </a:r>
            <a:r>
              <a:rPr lang="en-US" sz="2400" dirty="0">
                <a:solidFill>
                  <a:schemeClr val="tx2"/>
                </a:solidFill>
              </a:rPr>
              <a:t>calcium, phosphate, and fluoride ions that </a:t>
            </a:r>
            <a:r>
              <a:rPr lang="en-US" sz="2400" dirty="0" smtClean="0">
                <a:solidFill>
                  <a:schemeClr val="tx2"/>
                </a:solidFill>
              </a:rPr>
              <a:t>help </a:t>
            </a:r>
            <a:r>
              <a:rPr lang="en-US" sz="2400" dirty="0">
                <a:solidFill>
                  <a:schemeClr val="tx2"/>
                </a:solidFill>
              </a:rPr>
              <a:t>regulate the natural chemistry of teeth and </a:t>
            </a:r>
            <a:r>
              <a:rPr lang="en-US" sz="2400" dirty="0" smtClean="0">
                <a:solidFill>
                  <a:schemeClr val="tx2"/>
                </a:solidFill>
              </a:rPr>
              <a:t>promote </a:t>
            </a:r>
            <a:r>
              <a:rPr lang="en-US" sz="2400" dirty="0">
                <a:solidFill>
                  <a:schemeClr val="tx2"/>
                </a:solidFill>
              </a:rPr>
              <a:t>oral health.</a:t>
            </a:r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8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Patent: Rubberized-resin</a:t>
            </a: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713" y="1676400"/>
            <a:ext cx="8229600" cy="2819400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Presto’s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rubberized resin </a:t>
            </a:r>
            <a:r>
              <a:rPr lang="en-US" sz="2400" dirty="0" smtClean="0">
                <a:solidFill>
                  <a:schemeClr val="tx2"/>
                </a:solidFill>
              </a:rPr>
              <a:t>absorbs stress and is </a:t>
            </a:r>
            <a:r>
              <a:rPr lang="en-US" sz="2400" dirty="0">
                <a:solidFill>
                  <a:schemeClr val="tx2"/>
                </a:solidFill>
              </a:rPr>
              <a:t>tougher and more resistant to fracture and chipping than traditional </a:t>
            </a:r>
            <a:r>
              <a:rPr lang="en-US" sz="2400" dirty="0" smtClean="0">
                <a:solidFill>
                  <a:schemeClr val="tx2"/>
                </a:solidFill>
              </a:rPr>
              <a:t>composite resins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In nature, dentin and the periodontal ligament are </a:t>
            </a:r>
            <a:r>
              <a:rPr lang="en-US" sz="2400" dirty="0">
                <a:solidFill>
                  <a:schemeClr val="tx2"/>
                </a:solidFill>
              </a:rPr>
              <a:t>natural shock </a:t>
            </a:r>
            <a:r>
              <a:rPr lang="en-US" sz="2400" dirty="0" smtClean="0">
                <a:solidFill>
                  <a:schemeClr val="tx2"/>
                </a:solidFill>
              </a:rPr>
              <a:t>absorbers</a:t>
            </a:r>
            <a:endParaRPr lang="en-US" sz="24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839605"/>
            <a:ext cx="2300287" cy="172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9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300" b="0" dirty="0">
                <a:solidFill>
                  <a:schemeClr val="tx2"/>
                </a:solidFill>
              </a:rPr>
              <a:t>The Magic is in the Resin</a:t>
            </a: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713" y="1447800"/>
            <a:ext cx="8229600" cy="3733800"/>
          </a:xfrm>
        </p:spPr>
        <p:txBody>
          <a:bodyPr>
            <a:normAutofit/>
          </a:bodyPr>
          <a:lstStyle/>
          <a:p>
            <a:pPr lvl="0"/>
            <a:r>
              <a:rPr lang="en-US" sz="2300" dirty="0">
                <a:solidFill>
                  <a:schemeClr val="tx2"/>
                </a:solidFill>
              </a:rPr>
              <a:t>Moisture friendly, mineral-enriched ionic resin facilitates the diffusion of calcium, phosphate, and fluoride, and integrates with tooth structure</a:t>
            </a:r>
          </a:p>
          <a:p>
            <a:pPr lvl="0"/>
            <a:r>
              <a:rPr lang="en-US" sz="2300" dirty="0">
                <a:solidFill>
                  <a:schemeClr val="tx2"/>
                </a:solidFill>
              </a:rPr>
              <a:t>Patented rubberized-resin is tough, absorbs shock, and resists fracture, wear, and chipping</a:t>
            </a:r>
          </a:p>
          <a:p>
            <a:pPr lvl="0"/>
            <a:r>
              <a:rPr lang="en-US" sz="2300" dirty="0">
                <a:solidFill>
                  <a:schemeClr val="tx2"/>
                </a:solidFill>
              </a:rPr>
              <a:t>Patented modified calcium phosphate component is soluble in monomers and binds to the calcium in teeth</a:t>
            </a:r>
          </a:p>
          <a:p>
            <a:r>
              <a:rPr lang="en-US" sz="2300" dirty="0">
                <a:solidFill>
                  <a:schemeClr val="tx2"/>
                </a:solidFill>
              </a:rPr>
              <a:t>Urethane-based resin contains no </a:t>
            </a:r>
            <a:r>
              <a:rPr lang="en-US" sz="2300" dirty="0" err="1">
                <a:solidFill>
                  <a:schemeClr val="tx2"/>
                </a:solidFill>
              </a:rPr>
              <a:t>Bis</a:t>
            </a:r>
            <a:r>
              <a:rPr lang="en-US" sz="2300" dirty="0">
                <a:solidFill>
                  <a:schemeClr val="tx2"/>
                </a:solidFill>
              </a:rPr>
              <a:t>-GMA, no Bisphenol A, and no BPA derivatives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6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300" b="0" dirty="0">
                <a:solidFill>
                  <a:schemeClr val="tx2"/>
                </a:solidFill>
              </a:rPr>
              <a:t>Properties of Presto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4478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447800"/>
            <a:ext cx="8610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Mimics the physical and chemical properties of teeth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Moisture friendly, mineral-enriched composite resin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Myriad"/>
              </a:rPr>
              <a:t>Releases/recharges calcium, phosphate and fluoride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Highly 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esthetic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rubberized resin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Tough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, durable,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resists wear, 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fracture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and chipping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Favorable for the  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slow, natural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remineralization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Myriad"/>
              </a:rPr>
              <a:t>S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tackable, shapeable, low flow, no pull back, does not slump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  <a:latin typeface="Myriad"/>
                <a:cs typeface="Arial"/>
              </a:rPr>
              <a:t>Universal ─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for 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all restorative procedures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Myriad"/>
              </a:rPr>
              <a:t>Indicated for load bearing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2"/>
              </a:solidFill>
              <a:latin typeface="Myriad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30377" b="10001"/>
          <a:stretch/>
        </p:blipFill>
        <p:spPr bwMode="auto">
          <a:xfrm rot="21367322">
            <a:off x="3086804" y="4973215"/>
            <a:ext cx="3404036" cy="102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37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300" b="0" dirty="0" smtClean="0">
                <a:solidFill>
                  <a:schemeClr val="tx2"/>
                </a:solidFill>
              </a:rPr>
              <a:t>Presto vs. </a:t>
            </a:r>
            <a:r>
              <a:rPr lang="en-US" sz="2300" b="0" dirty="0" err="1" smtClean="0">
                <a:solidFill>
                  <a:schemeClr val="tx2"/>
                </a:solidFill>
              </a:rPr>
              <a:t>BioGlass</a:t>
            </a:r>
            <a:endParaRPr lang="en-US" sz="2300" b="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909" y="1408092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7030A0"/>
                </a:solidFill>
                <a:latin typeface="Myriad"/>
              </a:rPr>
              <a:t>Presto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 is not </a:t>
            </a:r>
            <a:r>
              <a:rPr lang="en-US" sz="2300" dirty="0" err="1" smtClean="0">
                <a:solidFill>
                  <a:schemeClr val="tx2"/>
                </a:solidFill>
                <a:latin typeface="Myriad"/>
              </a:rPr>
              <a:t>BioGlass</a:t>
            </a:r>
            <a:endParaRPr lang="en-US" sz="2300" dirty="0" smtClean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2762180"/>
            <a:ext cx="41024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Not esthetic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Myriad"/>
              </a:rPr>
              <a:t>Brittle, not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durable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Not indicated for load bearing applications </a:t>
            </a:r>
          </a:p>
          <a:p>
            <a:r>
              <a:rPr lang="en-US" sz="2300" dirty="0" smtClean="0">
                <a:solidFill>
                  <a:schemeClr val="tx2"/>
                </a:solidFill>
                <a:latin typeface="Myriad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000201"/>
            <a:ext cx="64976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chemeClr val="tx2"/>
                </a:solidFill>
                <a:latin typeface="Myriad"/>
              </a:rPr>
              <a:t>Properties 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of </a:t>
            </a:r>
            <a:r>
              <a:rPr lang="en-US" sz="2300" dirty="0" err="1">
                <a:solidFill>
                  <a:schemeClr val="tx2"/>
                </a:solidFill>
                <a:latin typeface="Myriad"/>
              </a:rPr>
              <a:t>BioGlass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, MTA and calcium silicate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106" y="2756733"/>
            <a:ext cx="40199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Very high calcium release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Fast 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mineralization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Myriad"/>
              </a:rPr>
              <a:t>Can repair large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defects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Myriad"/>
              </a:rPr>
              <a:t>Very good dentin replacement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Moisture friendly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Myria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106" y="2362200"/>
            <a:ext cx="14446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C00000"/>
                </a:solidFill>
                <a:latin typeface="Myriad"/>
              </a:rPr>
              <a:t>Strengths</a:t>
            </a:r>
            <a:endParaRPr lang="en-US" sz="2300" dirty="0">
              <a:solidFill>
                <a:srgbClr val="C00000"/>
              </a:solidFill>
              <a:latin typeface="Myria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1909" y="2362200"/>
            <a:ext cx="18657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C00000"/>
                </a:solidFill>
                <a:latin typeface="Myriad"/>
              </a:rPr>
              <a:t>Weaknesses</a:t>
            </a:r>
            <a:endParaRPr lang="en-US" sz="2300" dirty="0">
              <a:solidFill>
                <a:srgbClr val="C00000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205394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300" b="0" dirty="0" smtClean="0">
                <a:solidFill>
                  <a:schemeClr val="tx2"/>
                </a:solidFill>
              </a:rPr>
              <a:t>ACTIVA Presto vs. </a:t>
            </a:r>
            <a:r>
              <a:rPr lang="en-US" sz="2300" b="0" dirty="0" err="1" smtClean="0">
                <a:solidFill>
                  <a:schemeClr val="tx2"/>
                </a:solidFill>
              </a:rPr>
              <a:t>BioGlass</a:t>
            </a:r>
            <a:endParaRPr lang="en-US" sz="23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600200"/>
            <a:ext cx="815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7030A0"/>
                </a:solidFill>
                <a:latin typeface="Myriad"/>
              </a:rPr>
              <a:t>Presto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 is an esthetic, mineral-enriched, ionic composite  with high phosphate release that provides an environment favorable for the natural remineralization process. It is both a dentin and enamel replacement material.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3124200"/>
            <a:ext cx="777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2"/>
                </a:solidFill>
                <a:latin typeface="Myriad"/>
              </a:rPr>
              <a:t>BioGlass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,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MTA, 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and calcium silicate materials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have 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high calcium release and fast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mineralization, but they are not esthetic, not durable, and not load bearing. 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They are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indicated 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for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endodontic uses and dentin 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replacement, but they are not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esthetic enamel </a:t>
            </a:r>
            <a:r>
              <a:rPr lang="en-US" sz="2300" dirty="0">
                <a:solidFill>
                  <a:schemeClr val="tx2"/>
                </a:solidFill>
                <a:latin typeface="Myriad"/>
              </a:rPr>
              <a:t>replacement </a:t>
            </a:r>
            <a:r>
              <a:rPr lang="en-US" sz="2300" dirty="0" smtClean="0">
                <a:solidFill>
                  <a:schemeClr val="tx2"/>
                </a:solidFill>
                <a:latin typeface="Myriad"/>
              </a:rPr>
              <a:t>materials.</a:t>
            </a:r>
            <a:endParaRPr lang="en-US" sz="2300" dirty="0">
              <a:solidFill>
                <a:schemeClr val="tx2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84870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Unique Selling Propositions</a:t>
            </a: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525963"/>
          </a:xfrm>
        </p:spPr>
        <p:txBody>
          <a:bodyPr>
            <a:normAutofit/>
          </a:bodyPr>
          <a:lstStyle/>
          <a:p>
            <a:pPr lvl="0"/>
            <a:r>
              <a:rPr lang="en-US" sz="2300" dirty="0">
                <a:solidFill>
                  <a:schemeClr val="tx2"/>
                </a:solidFill>
              </a:rPr>
              <a:t>Highly </a:t>
            </a:r>
            <a:r>
              <a:rPr lang="en-US" sz="2300" dirty="0" smtClean="0">
                <a:solidFill>
                  <a:schemeClr val="tx2"/>
                </a:solidFill>
              </a:rPr>
              <a:t>esthetic, moisture friendly, </a:t>
            </a:r>
            <a:r>
              <a:rPr lang="en-US" sz="2300" dirty="0">
                <a:solidFill>
                  <a:schemeClr val="tx2"/>
                </a:solidFill>
              </a:rPr>
              <a:t>light cure </a:t>
            </a:r>
            <a:r>
              <a:rPr lang="en-US" sz="2300" dirty="0" smtClean="0">
                <a:solidFill>
                  <a:schemeClr val="tx2"/>
                </a:solidFill>
              </a:rPr>
              <a:t>composite</a:t>
            </a: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Stackable</a:t>
            </a:r>
            <a:r>
              <a:rPr lang="en-US" sz="2300" dirty="0">
                <a:solidFill>
                  <a:schemeClr val="tx2"/>
                </a:solidFill>
              </a:rPr>
              <a:t>, </a:t>
            </a:r>
            <a:r>
              <a:rPr lang="en-US" sz="2300" dirty="0" smtClean="0">
                <a:solidFill>
                  <a:schemeClr val="tx2"/>
                </a:solidFill>
              </a:rPr>
              <a:t>shapeable, injectable</a:t>
            </a:r>
            <a:r>
              <a:rPr lang="en-US" sz="2300" dirty="0">
                <a:solidFill>
                  <a:schemeClr val="tx2"/>
                </a:solidFill>
              </a:rPr>
              <a:t>, </a:t>
            </a:r>
            <a:r>
              <a:rPr lang="en-US" sz="2300" dirty="0" smtClean="0">
                <a:solidFill>
                  <a:schemeClr val="tx2"/>
                </a:solidFill>
              </a:rPr>
              <a:t>medium viscosity</a:t>
            </a: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Rubberized resin absorbs shock and stress</a:t>
            </a: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Resists fracture and chipping</a:t>
            </a: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Strong</a:t>
            </a:r>
            <a:r>
              <a:rPr lang="en-US" sz="2300" dirty="0">
                <a:solidFill>
                  <a:schemeClr val="tx2"/>
                </a:solidFill>
              </a:rPr>
              <a:t>, tough, durable, wear </a:t>
            </a:r>
            <a:r>
              <a:rPr lang="en-US" sz="2300" dirty="0" smtClean="0">
                <a:solidFill>
                  <a:schemeClr val="tx2"/>
                </a:solidFill>
              </a:rPr>
              <a:t>resistant</a:t>
            </a: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Versatile – Indicated for all classes of cavities</a:t>
            </a:r>
            <a:endParaRPr lang="en-US" sz="2300" dirty="0">
              <a:solidFill>
                <a:schemeClr val="tx2"/>
              </a:solidFill>
            </a:endParaRP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Indicated for load bearing applications</a:t>
            </a:r>
            <a:endParaRPr lang="en-US" sz="2300" dirty="0">
              <a:solidFill>
                <a:schemeClr val="tx2"/>
              </a:solidFill>
            </a:endParaRP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Releases/recharges </a:t>
            </a:r>
            <a:r>
              <a:rPr lang="en-US" sz="2300" dirty="0">
                <a:solidFill>
                  <a:schemeClr val="tx2"/>
                </a:solidFill>
              </a:rPr>
              <a:t>calcium, phosphate and fluoride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83" y="4953000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Unique Selling Propositions</a:t>
            </a: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93837"/>
            <a:ext cx="7772400" cy="3382963"/>
          </a:xfrm>
        </p:spPr>
        <p:txBody>
          <a:bodyPr>
            <a:normAutofit/>
          </a:bodyPr>
          <a:lstStyle/>
          <a:p>
            <a:pPr lvl="0"/>
            <a:r>
              <a:rPr lang="en-US" sz="2300" dirty="0" smtClean="0">
                <a:solidFill>
                  <a:schemeClr val="tx2"/>
                </a:solidFill>
              </a:rPr>
              <a:t>Easy placement</a:t>
            </a:r>
          </a:p>
          <a:p>
            <a:pPr lvl="0"/>
            <a:r>
              <a:rPr lang="en-US" sz="2300" dirty="0">
                <a:solidFill>
                  <a:schemeClr val="tx2"/>
                </a:solidFill>
              </a:rPr>
              <a:t>E</a:t>
            </a:r>
            <a:r>
              <a:rPr lang="en-US" sz="2300" dirty="0" smtClean="0">
                <a:solidFill>
                  <a:schemeClr val="tx2"/>
                </a:solidFill>
              </a:rPr>
              <a:t>asy to use syringe dispensing with 1.2mL syringes</a:t>
            </a: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8 shades: A1, A2, A3, A3.5, A4, A6, B1, BW (Bleach)</a:t>
            </a: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A4 and A6 are cervical shades ideal for older patients</a:t>
            </a:r>
            <a:endParaRPr lang="en-US" sz="2300" dirty="0">
              <a:solidFill>
                <a:schemeClr val="tx2"/>
              </a:solidFill>
            </a:endParaRPr>
          </a:p>
          <a:p>
            <a:pPr lvl="0"/>
            <a:r>
              <a:rPr lang="en-US" sz="2300" dirty="0" smtClean="0">
                <a:solidFill>
                  <a:schemeClr val="tx2"/>
                </a:solidFill>
              </a:rPr>
              <a:t>Urethane-based </a:t>
            </a:r>
            <a:r>
              <a:rPr lang="en-US" sz="2300" dirty="0">
                <a:solidFill>
                  <a:schemeClr val="tx2"/>
                </a:solidFill>
              </a:rPr>
              <a:t>resin contains no </a:t>
            </a:r>
            <a:r>
              <a:rPr lang="en-US" sz="2300" dirty="0" err="1">
                <a:solidFill>
                  <a:schemeClr val="tx2"/>
                </a:solidFill>
              </a:rPr>
              <a:t>Bis</a:t>
            </a:r>
            <a:r>
              <a:rPr lang="en-US" sz="2300" dirty="0">
                <a:solidFill>
                  <a:schemeClr val="tx2"/>
                </a:solidFill>
              </a:rPr>
              <a:t>-GMA, </a:t>
            </a:r>
            <a:r>
              <a:rPr lang="en-US" sz="2300" dirty="0" smtClean="0">
                <a:solidFill>
                  <a:schemeClr val="tx2"/>
                </a:solidFill>
              </a:rPr>
              <a:t>	           no </a:t>
            </a:r>
            <a:r>
              <a:rPr lang="en-US" sz="2300" dirty="0">
                <a:solidFill>
                  <a:schemeClr val="tx2"/>
                </a:solidFill>
              </a:rPr>
              <a:t>Bisphenol A, and no BPA derivatives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unique selling proposition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nique selling proposition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11" y="422352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19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4735"/>
            <a:ext cx="4419600" cy="12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U:\Fred\Zach Turner\Large Hand Image with Tooth center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9" t="16304" r="12117" b="8836"/>
          <a:stretch/>
        </p:blipFill>
        <p:spPr bwMode="auto">
          <a:xfrm>
            <a:off x="4800600" y="842664"/>
            <a:ext cx="4053084" cy="51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657739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Myriad"/>
              </a:rPr>
              <a:t>Nature’s Magic </a:t>
            </a:r>
          </a:p>
          <a:p>
            <a:pPr algn="ctr"/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Myriad"/>
              </a:rPr>
              <a:t>in a Dental Composite</a:t>
            </a:r>
            <a:endParaRPr lang="en-US" sz="3200" b="1" i="1" dirty="0">
              <a:solidFill>
                <a:schemeClr val="accent4">
                  <a:lumMod val="75000"/>
                </a:schemeClr>
              </a:solidFill>
              <a:latin typeface="Myria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9623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Myriad"/>
              </a:rPr>
              <a:t>Introducing</a:t>
            </a:r>
            <a:endParaRPr lang="en-US" sz="2400" dirty="0">
              <a:solidFill>
                <a:schemeClr val="tx2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30736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>T</a:t>
            </a:r>
            <a:r>
              <a:rPr lang="en-US" sz="2300" b="0" dirty="0" smtClean="0">
                <a:solidFill>
                  <a:schemeClr val="tx2"/>
                </a:solidFill>
              </a:rPr>
              <a:t>he Tooth is the Standard</a:t>
            </a: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43613"/>
              </p:ext>
            </p:extLst>
          </p:nvPr>
        </p:nvGraphicFramePr>
        <p:xfrm>
          <a:off x="381000" y="1524000"/>
          <a:ext cx="838200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000"/>
                <a:gridCol w="1397000"/>
                <a:gridCol w="1397000"/>
                <a:gridCol w="1397000"/>
                <a:gridCol w="1397000"/>
                <a:gridCol w="1397000"/>
              </a:tblGrid>
              <a:tr h="6984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Material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</a:rPr>
                        <a:t>Esthetic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Moisture-friendly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High Strength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</a:rPr>
                        <a:t>Releases/Recharges Calcium &amp;  </a:t>
                      </a:r>
                      <a:r>
                        <a:rPr lang="en-US" sz="2200" b="1" dirty="0">
                          <a:effectLst/>
                        </a:rPr>
                        <a:t>Phosphate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Shock Absorbing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Tooth Structure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</a:rPr>
                        <a:t>ACTIVA </a:t>
                      </a:r>
                      <a:r>
                        <a:rPr lang="en-US" sz="2200" dirty="0" smtClean="0">
                          <a:solidFill>
                            <a:srgbClr val="FFFF00"/>
                          </a:solidFill>
                          <a:effectLst/>
                        </a:rPr>
                        <a:t>PRESTO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Yes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Yes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Yes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Yes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Yes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Composite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0" y="493776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62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1"/>
            <a:ext cx="8229600" cy="766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28109A"/>
                </a:solidFill>
                <a:latin typeface="Myriad"/>
                <a:ea typeface="+mj-ea"/>
                <a:cs typeface="+mj-cs"/>
              </a:defRPr>
            </a:lvl1pPr>
          </a:lstStyle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Wear Testing</a:t>
            </a: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8229600" cy="1752599"/>
          </a:xfrm>
        </p:spPr>
        <p:txBody>
          <a:bodyPr>
            <a:normAutofit fontScale="92500" lnSpcReduction="10000"/>
          </a:bodyPr>
          <a:lstStyle/>
          <a:p>
            <a:pPr marL="0" indent="0" defTabSz="911291">
              <a:lnSpc>
                <a:spcPct val="100000"/>
              </a:lnSpc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Conclusions: </a:t>
            </a:r>
            <a:r>
              <a:rPr lang="en-US" sz="2400" dirty="0">
                <a:solidFill>
                  <a:schemeClr val="tx2"/>
                </a:solidFill>
              </a:rPr>
              <a:t>Activa Presto experiences slightly more wear than </a:t>
            </a:r>
            <a:r>
              <a:rPr lang="en-US" sz="2400" dirty="0" err="1">
                <a:solidFill>
                  <a:schemeClr val="tx2"/>
                </a:solidFill>
              </a:rPr>
              <a:t>Filtek</a:t>
            </a:r>
            <a:r>
              <a:rPr lang="en-US" sz="2400" dirty="0">
                <a:solidFill>
                  <a:schemeClr val="tx2"/>
                </a:solidFill>
              </a:rPr>
              <a:t> Supreme Ultra but there was no statistical difference. Both Activa Presto and </a:t>
            </a:r>
            <a:r>
              <a:rPr lang="en-US" sz="2400" dirty="0" err="1">
                <a:solidFill>
                  <a:schemeClr val="tx2"/>
                </a:solidFill>
              </a:rPr>
              <a:t>Filtek</a:t>
            </a:r>
            <a:r>
              <a:rPr lang="en-US" sz="2400" dirty="0">
                <a:solidFill>
                  <a:schemeClr val="tx2"/>
                </a:solidFill>
              </a:rPr>
              <a:t> Supreme Ultra experience significantly less wear than Fuji II LC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pPr marL="0" indent="0" defTabSz="911291">
              <a:lnSpc>
                <a:spcPct val="100000"/>
              </a:lnSpc>
              <a:buNone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 defTabSz="911291">
              <a:lnSpc>
                <a:spcPct val="100000"/>
              </a:lnSpc>
              <a:buNone/>
              <a:defRPr/>
            </a:pPr>
            <a:r>
              <a:rPr lang="en-US" sz="1500" b="1" dirty="0" smtClean="0">
                <a:solidFill>
                  <a:schemeClr val="tx2"/>
                </a:solidFill>
              </a:rPr>
              <a:t>Source: </a:t>
            </a:r>
            <a:r>
              <a:rPr lang="en-US" sz="1500" dirty="0" smtClean="0">
                <a:solidFill>
                  <a:schemeClr val="tx2"/>
                </a:solidFill>
              </a:rPr>
              <a:t>University of Alabama School of Dentistry</a:t>
            </a:r>
            <a:endParaRPr lang="en-US" sz="1500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057315"/>
              </p:ext>
            </p:extLst>
          </p:nvPr>
        </p:nvGraphicFramePr>
        <p:xfrm>
          <a:off x="1600200" y="1600200"/>
          <a:ext cx="5943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8722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1"/>
            <a:ext cx="8229600" cy="766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28109A"/>
                </a:solidFill>
                <a:latin typeface="Myriad"/>
                <a:ea typeface="+mj-ea"/>
                <a:cs typeface="+mj-cs"/>
              </a:defRPr>
            </a:lvl1pPr>
          </a:lstStyle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Gloss Testing</a:t>
            </a: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4343400"/>
            <a:ext cx="8001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1291">
              <a:lnSpc>
                <a:spcPct val="100000"/>
              </a:lnSpc>
              <a:buNone/>
              <a:defRPr/>
            </a:pPr>
            <a:r>
              <a:rPr lang="en-US" sz="2200" b="1" dirty="0" smtClean="0">
                <a:solidFill>
                  <a:schemeClr val="tx2"/>
                </a:solidFill>
              </a:rPr>
              <a:t>Conclusions: </a:t>
            </a:r>
            <a:r>
              <a:rPr lang="en-US" sz="2200" dirty="0">
                <a:solidFill>
                  <a:schemeClr val="tx2"/>
                </a:solidFill>
              </a:rPr>
              <a:t>Activa Presto achieved slightly lower gloss than </a:t>
            </a:r>
            <a:r>
              <a:rPr lang="en-US" sz="2200" dirty="0" err="1">
                <a:solidFill>
                  <a:schemeClr val="tx2"/>
                </a:solidFill>
              </a:rPr>
              <a:t>Filtek</a:t>
            </a:r>
            <a:r>
              <a:rPr lang="en-US" sz="2200" dirty="0">
                <a:solidFill>
                  <a:schemeClr val="tx2"/>
                </a:solidFill>
              </a:rPr>
              <a:t> Supreme Ultra but there was no statistical difference. Both Activa Presto and </a:t>
            </a:r>
            <a:r>
              <a:rPr lang="en-US" sz="2200" dirty="0" err="1">
                <a:solidFill>
                  <a:schemeClr val="tx2"/>
                </a:solidFill>
              </a:rPr>
              <a:t>Filtek</a:t>
            </a:r>
            <a:r>
              <a:rPr lang="en-US" sz="2200" dirty="0">
                <a:solidFill>
                  <a:schemeClr val="tx2"/>
                </a:solidFill>
              </a:rPr>
              <a:t> Supreme Ultra experience significantly higher gloss than Fuji II LC</a:t>
            </a:r>
            <a:r>
              <a:rPr lang="en-US" sz="2200" dirty="0" smtClean="0">
                <a:solidFill>
                  <a:schemeClr val="tx2"/>
                </a:solidFill>
              </a:rPr>
              <a:t>.</a:t>
            </a:r>
          </a:p>
          <a:p>
            <a:pPr marL="0" indent="0" defTabSz="911291">
              <a:lnSpc>
                <a:spcPct val="100000"/>
              </a:lnSpc>
              <a:buNone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0" indent="0" defTabSz="91129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Source: </a:t>
            </a:r>
            <a:r>
              <a:rPr lang="en-US" sz="1400" dirty="0" smtClean="0">
                <a:solidFill>
                  <a:schemeClr val="tx2"/>
                </a:solidFill>
              </a:rPr>
              <a:t>University of Alabama School of Dentistry</a:t>
            </a:r>
            <a:endParaRPr lang="en-US" sz="1400" dirty="0">
              <a:solidFill>
                <a:schemeClr val="tx2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438318"/>
              </p:ext>
            </p:extLst>
          </p:nvPr>
        </p:nvGraphicFramePr>
        <p:xfrm>
          <a:off x="1866900" y="1600200"/>
          <a:ext cx="5410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2598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1"/>
            <a:ext cx="8229600" cy="766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28109A"/>
                </a:solidFill>
                <a:latin typeface="Myriad"/>
                <a:ea typeface="+mj-ea"/>
                <a:cs typeface="+mj-cs"/>
              </a:defRPr>
            </a:lvl1pPr>
          </a:lstStyle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>
                <a:solidFill>
                  <a:schemeClr val="tx2"/>
                </a:solidFill>
              </a:rPr>
              <a:t>Flexural </a:t>
            </a:r>
            <a:r>
              <a:rPr lang="en-US" sz="2300" b="0" dirty="0" smtClean="0">
                <a:solidFill>
                  <a:schemeClr val="tx2"/>
                </a:solidFill>
              </a:rPr>
              <a:t>Strength</a:t>
            </a: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9524" y="4495800"/>
            <a:ext cx="7864876" cy="16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1291">
              <a:lnSpc>
                <a:spcPct val="100000"/>
              </a:lnSpc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There is no statistical difference between the flexural strength of ACTIVA Presto and leading composites. 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0" indent="0" defTabSz="91129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n-US" sz="1400" b="1" dirty="0" smtClean="0">
              <a:solidFill>
                <a:schemeClr val="tx2"/>
              </a:solidFill>
            </a:endParaRPr>
          </a:p>
          <a:p>
            <a:pPr marL="0" indent="0" defTabSz="91129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Source: </a:t>
            </a:r>
            <a:r>
              <a:rPr lang="en-US" sz="1600" dirty="0" smtClean="0">
                <a:solidFill>
                  <a:schemeClr val="tx2"/>
                </a:solidFill>
              </a:rPr>
              <a:t>The University of Tennessee Health Science Center</a:t>
            </a: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093086"/>
              </p:ext>
            </p:extLst>
          </p:nvPr>
        </p:nvGraphicFramePr>
        <p:xfrm>
          <a:off x="1363462" y="1371600"/>
          <a:ext cx="6477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5393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1"/>
            <a:ext cx="8229600" cy="766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28109A"/>
                </a:solidFill>
                <a:latin typeface="Myriad"/>
                <a:ea typeface="+mj-ea"/>
                <a:cs typeface="+mj-cs"/>
              </a:defRPr>
            </a:lvl1pPr>
          </a:lstStyle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>
                <a:solidFill>
                  <a:schemeClr val="tx2"/>
                </a:solidFill>
              </a:rPr>
              <a:t>Deflection at Break </a:t>
            </a: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343400"/>
            <a:ext cx="7696200" cy="16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1291">
              <a:lnSpc>
                <a:spcPct val="100000"/>
              </a:lnSpc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Deflection at Break of Presto, which indicates toughness and fracture resistance, is superior to leading composites.</a:t>
            </a:r>
          </a:p>
          <a:p>
            <a:pPr marL="0" indent="0" defTabSz="911291">
              <a:lnSpc>
                <a:spcPct val="100000"/>
              </a:lnSpc>
              <a:buNone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0" indent="0" defTabSz="911291">
              <a:lnSpc>
                <a:spcPct val="100000"/>
              </a:lnSpc>
              <a:buNone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0" indent="0" defTabSz="911291">
              <a:lnSpc>
                <a:spcPct val="100000"/>
              </a:lnSpc>
              <a:buNone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Source</a:t>
            </a:r>
            <a:r>
              <a:rPr lang="en-US" sz="1600" b="1" dirty="0">
                <a:solidFill>
                  <a:schemeClr val="tx2"/>
                </a:solidFill>
              </a:rPr>
              <a:t>: </a:t>
            </a:r>
            <a:r>
              <a:rPr lang="en-US" sz="1600" dirty="0">
                <a:solidFill>
                  <a:schemeClr val="tx2"/>
                </a:solidFill>
              </a:rPr>
              <a:t>The University of </a:t>
            </a:r>
            <a:r>
              <a:rPr lang="en-US" sz="1600" dirty="0" smtClean="0">
                <a:solidFill>
                  <a:schemeClr val="tx2"/>
                </a:solidFill>
              </a:rPr>
              <a:t>Tennessee </a:t>
            </a:r>
            <a:r>
              <a:rPr lang="en-US" sz="1600" dirty="0">
                <a:solidFill>
                  <a:schemeClr val="tx2"/>
                </a:solidFill>
              </a:rPr>
              <a:t>Health Science Center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850924"/>
              </p:ext>
            </p:extLst>
          </p:nvPr>
        </p:nvGraphicFramePr>
        <p:xfrm>
          <a:off x="1219200" y="1295400"/>
          <a:ext cx="6705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6057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1"/>
            <a:ext cx="8229600" cy="766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28109A"/>
                </a:solidFill>
                <a:latin typeface="Myriad"/>
                <a:ea typeface="+mj-ea"/>
                <a:cs typeface="+mj-cs"/>
              </a:defRPr>
            </a:lvl1pPr>
          </a:lstStyle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Fluoride Release/Recharge </a:t>
            </a: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4236" y="5791197"/>
            <a:ext cx="2029691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1291">
              <a:lnSpc>
                <a:spcPct val="100000"/>
              </a:lnSpc>
              <a:buNone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0" indent="0" defTabSz="911291">
              <a:lnSpc>
                <a:spcPct val="100000"/>
              </a:lnSpc>
              <a:buNone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Source</a:t>
            </a:r>
            <a:r>
              <a:rPr lang="en-US" sz="1600" dirty="0">
                <a:solidFill>
                  <a:schemeClr val="tx2"/>
                </a:solidFill>
              </a:rPr>
              <a:t>: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Pulpdent</a:t>
            </a: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B526583E-658E-42F4-ADC4-3308A8C32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690112"/>
              </p:ext>
            </p:extLst>
          </p:nvPr>
        </p:nvGraphicFramePr>
        <p:xfrm>
          <a:off x="609600" y="1295400"/>
          <a:ext cx="8305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5010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1"/>
            <a:ext cx="8229600" cy="766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28109A"/>
                </a:solidFill>
                <a:latin typeface="Myriad"/>
                <a:ea typeface="+mj-ea"/>
                <a:cs typeface="+mj-cs"/>
              </a:defRPr>
            </a:lvl1pPr>
          </a:lstStyle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Phosphate Release/Recharge </a:t>
            </a: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7309" y="6019800"/>
            <a:ext cx="2029691" cy="495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1291">
              <a:lnSpc>
                <a:spcPct val="100000"/>
              </a:lnSpc>
              <a:buNone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0" indent="0" defTabSz="911291">
              <a:lnSpc>
                <a:spcPct val="100000"/>
              </a:lnSpc>
              <a:buNone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Source</a:t>
            </a:r>
            <a:r>
              <a:rPr lang="en-US" sz="1600" dirty="0">
                <a:solidFill>
                  <a:schemeClr val="tx2"/>
                </a:solidFill>
              </a:rPr>
              <a:t>: </a:t>
            </a:r>
            <a:r>
              <a:rPr lang="en-US" sz="1600" dirty="0" smtClean="0">
                <a:solidFill>
                  <a:schemeClr val="tx2"/>
                </a:solidFill>
              </a:rPr>
              <a:t>Pulpdent</a:t>
            </a: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63315548"/>
              </p:ext>
            </p:extLst>
          </p:nvPr>
        </p:nvGraphicFramePr>
        <p:xfrm>
          <a:off x="457200" y="1295400"/>
          <a:ext cx="8229600" cy="4619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3990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1"/>
            <a:ext cx="8229600" cy="766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28109A"/>
                </a:solidFill>
                <a:latin typeface="Myriad"/>
                <a:ea typeface="+mj-ea"/>
                <a:cs typeface="+mj-cs"/>
              </a:defRPr>
            </a:lvl1pPr>
          </a:lstStyle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Calcium Release </a:t>
            </a: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7309" y="6019800"/>
            <a:ext cx="2029691" cy="495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1291">
              <a:lnSpc>
                <a:spcPct val="100000"/>
              </a:lnSpc>
              <a:buNone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0" indent="0" defTabSz="911291">
              <a:lnSpc>
                <a:spcPct val="100000"/>
              </a:lnSpc>
              <a:buNone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Source</a:t>
            </a:r>
            <a:r>
              <a:rPr lang="en-US" sz="1600" dirty="0">
                <a:solidFill>
                  <a:schemeClr val="tx2"/>
                </a:solidFill>
              </a:rPr>
              <a:t>: </a:t>
            </a:r>
            <a:r>
              <a:rPr lang="en-US" sz="1600" dirty="0" smtClean="0">
                <a:solidFill>
                  <a:schemeClr val="tx2"/>
                </a:solidFill>
              </a:rPr>
              <a:t>Pulpdent</a:t>
            </a: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07599882"/>
              </p:ext>
            </p:extLst>
          </p:nvPr>
        </p:nvGraphicFramePr>
        <p:xfrm>
          <a:off x="762000" y="1071562"/>
          <a:ext cx="7772400" cy="471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8657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1"/>
            <a:ext cx="8229600" cy="766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28109A"/>
                </a:solidFill>
                <a:latin typeface="Myriad"/>
                <a:ea typeface="+mj-ea"/>
                <a:cs typeface="+mj-cs"/>
              </a:defRPr>
            </a:lvl1pPr>
          </a:lstStyle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Calcium Release </a:t>
            </a: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7309" y="6019800"/>
            <a:ext cx="2029691" cy="495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F1336"/>
                </a:solidFill>
                <a:latin typeface="Myria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1291">
              <a:lnSpc>
                <a:spcPct val="100000"/>
              </a:lnSpc>
              <a:buNone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0" indent="0" defTabSz="911291">
              <a:lnSpc>
                <a:spcPct val="100000"/>
              </a:lnSpc>
              <a:buNone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Source</a:t>
            </a:r>
            <a:r>
              <a:rPr lang="en-US" sz="1600" dirty="0">
                <a:solidFill>
                  <a:schemeClr val="tx2"/>
                </a:solidFill>
              </a:rPr>
              <a:t>: </a:t>
            </a:r>
            <a:r>
              <a:rPr lang="en-US" sz="1600" dirty="0" smtClean="0">
                <a:solidFill>
                  <a:schemeClr val="tx2"/>
                </a:solidFill>
              </a:rPr>
              <a:t>Pulpdent</a:t>
            </a: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4144399"/>
              </p:ext>
            </p:extLst>
          </p:nvPr>
        </p:nvGraphicFramePr>
        <p:xfrm>
          <a:off x="762000" y="1071562"/>
          <a:ext cx="7772400" cy="471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Radiopacity</a:t>
            </a:r>
            <a:endParaRPr lang="en-US" sz="23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229600" cy="106679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Radiopacity of Presto is equivalent to 2.5mm </a:t>
            </a:r>
            <a:r>
              <a:rPr lang="en-US" sz="2600" dirty="0">
                <a:solidFill>
                  <a:schemeClr val="tx2"/>
                </a:solidFill>
              </a:rPr>
              <a:t>Al (250%)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28367" b="9238"/>
          <a:stretch/>
        </p:blipFill>
        <p:spPr bwMode="auto">
          <a:xfrm>
            <a:off x="2286000" y="2514601"/>
            <a:ext cx="4715256" cy="24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9256" y="2514600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0.5mm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50%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1256" y="2514600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1.0mm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100%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3256" y="2514600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1.5mm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150%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5256" y="2514600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2.0mm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200%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8273" y="2514600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2.5mm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250%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9256" y="2514600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3.0mm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300%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8656" y="3886200"/>
            <a:ext cx="917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ACTIVA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PRESTO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250%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981200"/>
            <a:ext cx="7652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Compares 1mm thick disk of ACTIVA PRESTO  to an aluminum step scale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0800000" flipV="1">
            <a:off x="2286000" y="5791200"/>
            <a:ext cx="849368" cy="152402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V="1">
            <a:off x="2732031" y="5638800"/>
            <a:ext cx="849368" cy="152402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 flipV="1">
            <a:off x="3135369" y="5486400"/>
            <a:ext cx="849368" cy="152402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0800000" flipV="1">
            <a:off x="3581401" y="5334000"/>
            <a:ext cx="849368" cy="152402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Straight Connector 4101"/>
          <p:cNvCxnSpPr/>
          <p:nvPr/>
        </p:nvCxnSpPr>
        <p:spPr>
          <a:xfrm>
            <a:off x="2297168" y="6096000"/>
            <a:ext cx="25924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6" name="Straight Connector 4105"/>
          <p:cNvCxnSpPr/>
          <p:nvPr/>
        </p:nvCxnSpPr>
        <p:spPr>
          <a:xfrm>
            <a:off x="2286000" y="5943602"/>
            <a:ext cx="0" cy="152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0800000" flipV="1">
            <a:off x="4038600" y="5181600"/>
            <a:ext cx="849368" cy="152402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4" name="Straight Connector 4113"/>
          <p:cNvCxnSpPr/>
          <p:nvPr/>
        </p:nvCxnSpPr>
        <p:spPr>
          <a:xfrm>
            <a:off x="4887967" y="5195710"/>
            <a:ext cx="0" cy="9002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9" name="TextBox 4118"/>
          <p:cNvSpPr txBox="1"/>
          <p:nvPr/>
        </p:nvSpPr>
        <p:spPr>
          <a:xfrm>
            <a:off x="4876800" y="5311914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Aluminum step scale cross section 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Each step = 0.5mm Aluminum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122" name="Down Arrow 4121"/>
          <p:cNvSpPr/>
          <p:nvPr/>
        </p:nvSpPr>
        <p:spPr>
          <a:xfrm rot="10800000">
            <a:off x="5707532" y="3437700"/>
            <a:ext cx="342088" cy="4485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23" name="TextBox 4122"/>
          <p:cNvSpPr txBox="1"/>
          <p:nvPr/>
        </p:nvSpPr>
        <p:spPr>
          <a:xfrm>
            <a:off x="3595654" y="5682735"/>
            <a:ext cx="111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Step scale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4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2600" b="0" dirty="0" smtClean="0">
                <a:solidFill>
                  <a:schemeClr val="tx2"/>
                </a:solidFill>
              </a:rPr>
              <a:t>Nature’s Way</a:t>
            </a:r>
            <a:endParaRPr lang="en-US" sz="2600" b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934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chemeClr val="tx2"/>
                </a:solidFill>
              </a:rPr>
              <a:t>Pulpdent </a:t>
            </a:r>
            <a:r>
              <a:rPr lang="en-US" sz="2600" dirty="0" smtClean="0">
                <a:solidFill>
                  <a:schemeClr val="tx2"/>
                </a:solidFill>
              </a:rPr>
              <a:t>is the leader in the development of esthetic </a:t>
            </a:r>
            <a:r>
              <a:rPr lang="en-US" sz="2600" dirty="0">
                <a:solidFill>
                  <a:schemeClr val="tx2"/>
                </a:solidFill>
              </a:rPr>
              <a:t>restorative </a:t>
            </a:r>
            <a:r>
              <a:rPr lang="en-US" sz="2600" dirty="0" smtClean="0">
                <a:solidFill>
                  <a:schemeClr val="tx2"/>
                </a:solidFill>
              </a:rPr>
              <a:t>materials </a:t>
            </a:r>
            <a:r>
              <a:rPr lang="en-US" sz="2600" dirty="0">
                <a:solidFill>
                  <a:schemeClr val="tx2"/>
                </a:solidFill>
              </a:rPr>
              <a:t>that mimic nature and </a:t>
            </a:r>
            <a:r>
              <a:rPr lang="en-US" sz="2600" dirty="0" smtClean="0">
                <a:solidFill>
                  <a:schemeClr val="tx2"/>
                </a:solidFill>
              </a:rPr>
              <a:t>provide an environment favorable for </a:t>
            </a:r>
            <a:r>
              <a:rPr lang="en-US" sz="2600" dirty="0">
                <a:solidFill>
                  <a:schemeClr val="tx2"/>
                </a:solidFill>
              </a:rPr>
              <a:t>the natural remineralization process that </a:t>
            </a:r>
            <a:r>
              <a:rPr lang="en-US" sz="2600" dirty="0" smtClean="0">
                <a:solidFill>
                  <a:schemeClr val="tx2"/>
                </a:solidFill>
              </a:rPr>
              <a:t>helps protect </a:t>
            </a:r>
            <a:r>
              <a:rPr lang="en-US" sz="2600" dirty="0">
                <a:solidFill>
                  <a:schemeClr val="tx2"/>
                </a:solidFill>
              </a:rPr>
              <a:t>teeth, Nature’s Way.</a:t>
            </a:r>
          </a:p>
          <a:p>
            <a:endParaRPr lang="en-US" dirty="0"/>
          </a:p>
        </p:txBody>
      </p:sp>
      <p:pic>
        <p:nvPicPr>
          <p:cNvPr id="4" name="Picture 3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calcium phosphate crystals 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76" y="3657600"/>
            <a:ext cx="272224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34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Physical Properties</a:t>
            </a:r>
            <a:endParaRPr lang="en-US" sz="23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Light </a:t>
            </a:r>
            <a:r>
              <a:rPr lang="en-US" sz="2600" dirty="0">
                <a:solidFill>
                  <a:schemeClr val="tx2"/>
                </a:solidFill>
              </a:rPr>
              <a:t>cure setting time: 20 ± 2 seconds	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</a:rPr>
              <a:t>Depth of light cure: </a:t>
            </a:r>
            <a:r>
              <a:rPr lang="en-US" sz="2600" dirty="0" smtClean="0">
                <a:solidFill>
                  <a:schemeClr val="tx2"/>
                </a:solidFill>
              </a:rPr>
              <a:t>2.5mm</a:t>
            </a:r>
            <a:r>
              <a:rPr lang="en-US" sz="2600" dirty="0">
                <a:solidFill>
                  <a:schemeClr val="tx2"/>
                </a:solidFill>
              </a:rPr>
              <a:t>					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</a:rPr>
              <a:t>Percentage filler by weight: 70%				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</a:rPr>
              <a:t>Compressive strength: </a:t>
            </a:r>
            <a:r>
              <a:rPr lang="en-US" sz="2600" dirty="0" smtClean="0">
                <a:solidFill>
                  <a:schemeClr val="tx2"/>
                </a:solidFill>
              </a:rPr>
              <a:t>327 </a:t>
            </a:r>
            <a:r>
              <a:rPr lang="en-US" sz="2600" dirty="0">
                <a:solidFill>
                  <a:schemeClr val="tx2"/>
                </a:solidFill>
              </a:rPr>
              <a:t>MPa ± </a:t>
            </a:r>
            <a:r>
              <a:rPr lang="en-US" sz="2600" dirty="0" smtClean="0">
                <a:solidFill>
                  <a:schemeClr val="tx2"/>
                </a:solidFill>
              </a:rPr>
              <a:t>15 </a:t>
            </a:r>
            <a:r>
              <a:rPr lang="en-US" sz="2600" dirty="0">
                <a:solidFill>
                  <a:schemeClr val="tx2"/>
                </a:solidFill>
              </a:rPr>
              <a:t>MPa 		</a:t>
            </a:r>
          </a:p>
          <a:p>
            <a:pPr>
              <a:spcBef>
                <a:spcPts val="0"/>
              </a:spcBef>
            </a:pPr>
            <a:r>
              <a:rPr lang="en-US" sz="2600" dirty="0" err="1">
                <a:solidFill>
                  <a:schemeClr val="tx2"/>
                </a:solidFill>
              </a:rPr>
              <a:t>Diametral</a:t>
            </a:r>
            <a:r>
              <a:rPr lang="en-US" sz="2600" dirty="0">
                <a:solidFill>
                  <a:schemeClr val="tx2"/>
                </a:solidFill>
              </a:rPr>
              <a:t> tensile strength: 53 MPa ± 2 MPa 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</a:rPr>
              <a:t>Deflection at break  0.8mm		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</a:rPr>
              <a:t>Solubility</a:t>
            </a:r>
            <a:r>
              <a:rPr lang="en-US" sz="2600">
                <a:solidFill>
                  <a:schemeClr val="tx2"/>
                </a:solidFill>
              </a:rPr>
              <a:t>: </a:t>
            </a:r>
            <a:r>
              <a:rPr lang="en-US" sz="2600" smtClean="0">
                <a:solidFill>
                  <a:schemeClr val="tx2"/>
                </a:solidFill>
              </a:rPr>
              <a:t>0.26%</a:t>
            </a:r>
            <a:r>
              <a:rPr lang="en-US" sz="2600" dirty="0">
                <a:solidFill>
                  <a:schemeClr val="tx2"/>
                </a:solidFill>
              </a:rPr>
              <a:t>						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</a:rPr>
              <a:t>Polymerization shrinkage: </a:t>
            </a:r>
            <a:r>
              <a:rPr lang="en-US" sz="2600" dirty="0" smtClean="0">
                <a:solidFill>
                  <a:schemeClr val="tx2"/>
                </a:solidFill>
              </a:rPr>
              <a:t>2.1%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</a:rPr>
              <a:t>Radiopacity: 2.5 Al (250%)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30377" b="10001"/>
          <a:stretch/>
        </p:blipFill>
        <p:spPr bwMode="auto">
          <a:xfrm rot="21367322">
            <a:off x="4986126" y="4333620"/>
            <a:ext cx="3689924" cy="110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65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Standard Clinical Procedure</a:t>
            </a:r>
            <a:endParaRPr lang="en-US" sz="23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638800" cy="452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410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Marketplace</a:t>
            </a: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2"/>
                </a:solidFill>
              </a:rPr>
              <a:t>Composite market is $300 - $400 million</a:t>
            </a: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Clinician preference is for medium viscosity stackable composites that stay where placed and are easily spread, shaped and contoured, or for heavy body packable composites.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Image result for marketplace image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2" y="3838574"/>
            <a:ext cx="2581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Clinical</a:t>
            </a: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D2C56CD-E522-472F-89EA-3824475AEF64" descr="F181A010-5D98-4952-B1EE-A6CE92FE299B@1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3962400" cy="263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Cervical repair was made with </a:t>
            </a:r>
            <a:r>
              <a:rPr lang="en-US" sz="2400" dirty="0">
                <a:solidFill>
                  <a:srgbClr val="481F67"/>
                </a:solidFill>
              </a:rPr>
              <a:t>Activa Presto </a:t>
            </a:r>
            <a:r>
              <a:rPr lang="en-US" sz="2400" dirty="0">
                <a:solidFill>
                  <a:schemeClr val="tx2"/>
                </a:solidFill>
              </a:rPr>
              <a:t>A6 shade. Can you find it?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86400"/>
            <a:ext cx="335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Courtesy of Dr. Robert A. Lowe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222872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Clinical</a:t>
            </a:r>
            <a:r>
              <a:rPr lang="en-US" sz="2300" b="0" dirty="0">
                <a:solidFill>
                  <a:schemeClr val="tx2"/>
                </a:solidFill>
              </a:rPr>
              <a:t/>
            </a:r>
            <a:br>
              <a:rPr lang="en-US" sz="23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168e3aca0003b2a432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1437"/>
            <a:ext cx="5181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Class II fractured filling replaced with </a:t>
            </a:r>
            <a:r>
              <a:rPr lang="en-US" sz="2400" dirty="0">
                <a:solidFill>
                  <a:srgbClr val="481F67"/>
                </a:solidFill>
              </a:rPr>
              <a:t>Activa Presto </a:t>
            </a:r>
            <a:r>
              <a:rPr lang="en-US" sz="2400" dirty="0">
                <a:solidFill>
                  <a:schemeClr val="tx2"/>
                </a:solidFill>
              </a:rPr>
              <a:t>A3 shade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715000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Courtesy of Dr. Robert Ho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3651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Clinical</a:t>
            </a:r>
            <a:r>
              <a:rPr lang="en-US" sz="2300" b="0" dirty="0">
                <a:solidFill>
                  <a:schemeClr val="tx2"/>
                </a:solidFill>
              </a:rPr>
              <a:t/>
            </a:r>
            <a:br>
              <a:rPr lang="en-US" sz="23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f_jucypy221" descr="f_jucypy2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12116" r="11589" b="9824"/>
          <a:stretch/>
        </p:blipFill>
        <p:spPr bwMode="auto">
          <a:xfrm>
            <a:off x="685799" y="2394650"/>
            <a:ext cx="3733801" cy="203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f_jucypy4d4" descr="f_jucypy4d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b="6975"/>
          <a:stretch/>
        </p:blipFill>
        <p:spPr bwMode="auto">
          <a:xfrm>
            <a:off x="4696691" y="2373868"/>
            <a:ext cx="3725565" cy="203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Severe caries restored with </a:t>
            </a:r>
            <a:r>
              <a:rPr lang="en-US" sz="2400" dirty="0" smtClean="0">
                <a:solidFill>
                  <a:srgbClr val="481F67"/>
                </a:solidFill>
              </a:rPr>
              <a:t>ACTIVA </a:t>
            </a:r>
            <a:r>
              <a:rPr lang="en-US" sz="2400" dirty="0">
                <a:solidFill>
                  <a:srgbClr val="481F67"/>
                </a:solidFill>
              </a:rPr>
              <a:t>Presto </a:t>
            </a:r>
            <a:r>
              <a:rPr lang="en-US" sz="2400" dirty="0">
                <a:solidFill>
                  <a:schemeClr val="tx2"/>
                </a:solidFill>
              </a:rPr>
              <a:t>A1 and A2 shade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507468"/>
            <a:ext cx="342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Courtesy of Dr. Stefano Daniele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4094216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Clinical</a:t>
            </a: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U:\Fred\MCP\Clinicals\Ray Kimsey\pronto 27mesial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3" r="22259"/>
          <a:stretch/>
        </p:blipFill>
        <p:spPr bwMode="auto">
          <a:xfrm rot="16200000">
            <a:off x="1645746" y="2026747"/>
            <a:ext cx="2438400" cy="29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U:\Fred\MCP\Clinicals\Ray Kimsey\pronto 27mesial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52"/>
          <a:stretch/>
        </p:blipFill>
        <p:spPr bwMode="auto">
          <a:xfrm rot="16200000">
            <a:off x="5059853" y="2026748"/>
            <a:ext cx="2438399" cy="29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93837"/>
            <a:ext cx="690441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Mesial restoration with </a:t>
            </a:r>
            <a:r>
              <a:rPr lang="en-US" sz="2400" dirty="0" smtClean="0">
                <a:solidFill>
                  <a:srgbClr val="481F67"/>
                </a:solidFill>
              </a:rPr>
              <a:t>ACTIVA Presto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4800600"/>
            <a:ext cx="359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Courtesy of Dr. Raymond Kimsey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488412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Clinical</a:t>
            </a:r>
            <a:r>
              <a:rPr lang="en-US" sz="2300" b="0" dirty="0">
                <a:solidFill>
                  <a:schemeClr val="tx2"/>
                </a:solidFill>
              </a:rPr>
              <a:t/>
            </a:r>
            <a:br>
              <a:rPr lang="en-US" sz="23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nlin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9105" r="13902" b="11044"/>
          <a:stretch/>
        </p:blipFill>
        <p:spPr bwMode="auto">
          <a:xfrm>
            <a:off x="1468792" y="2514600"/>
            <a:ext cx="2989708" cy="209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nline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19226" r="16519" b="5911"/>
          <a:stretch/>
        </p:blipFill>
        <p:spPr bwMode="auto">
          <a:xfrm>
            <a:off x="4648200" y="2514600"/>
            <a:ext cx="3038256" cy="209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03" y="1371600"/>
            <a:ext cx="7520797" cy="10825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Mesial restoration of upper left lateral incisor (#10) with </a:t>
            </a:r>
            <a:r>
              <a:rPr lang="en-US" sz="2400" dirty="0" smtClean="0">
                <a:solidFill>
                  <a:srgbClr val="481F67"/>
                </a:solidFill>
              </a:rPr>
              <a:t>ACTIVA </a:t>
            </a:r>
            <a:r>
              <a:rPr lang="en-US" sz="2400" dirty="0">
                <a:solidFill>
                  <a:srgbClr val="481F67"/>
                </a:solidFill>
              </a:rPr>
              <a:t>Presto </a:t>
            </a:r>
            <a:r>
              <a:rPr lang="en-US" sz="2400" dirty="0">
                <a:solidFill>
                  <a:schemeClr val="tx2"/>
                </a:solidFill>
              </a:rPr>
              <a:t>A4 shade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74522" y="4920734"/>
            <a:ext cx="264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Courtesy of Dr. Robert Ho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07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Clinical</a:t>
            </a:r>
            <a:r>
              <a:rPr lang="en-US" sz="2300" b="0" dirty="0">
                <a:solidFill>
                  <a:schemeClr val="tx2"/>
                </a:solidFill>
              </a:rPr>
              <a:t/>
            </a:r>
            <a:br>
              <a:rPr lang="en-US" sz="23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03" y="1295400"/>
            <a:ext cx="7520797" cy="10825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Restoration of </a:t>
            </a:r>
            <a:r>
              <a:rPr lang="en-US" sz="2200" dirty="0">
                <a:solidFill>
                  <a:schemeClr val="tx2"/>
                </a:solidFill>
              </a:rPr>
              <a:t>t</a:t>
            </a:r>
            <a:r>
              <a:rPr lang="en-US" sz="2200" dirty="0" smtClean="0">
                <a:solidFill>
                  <a:schemeClr val="tx2"/>
                </a:solidFill>
              </a:rPr>
              <a:t>ooth #3 using </a:t>
            </a:r>
            <a:r>
              <a:rPr lang="en-US" sz="2200" dirty="0" smtClean="0">
                <a:solidFill>
                  <a:srgbClr val="FF0000"/>
                </a:solidFill>
              </a:rPr>
              <a:t>ACTIVA BioACTIVE-RESTORATIVE </a:t>
            </a:r>
            <a:r>
              <a:rPr lang="en-US" sz="2200" dirty="0" smtClean="0">
                <a:solidFill>
                  <a:schemeClr val="tx2"/>
                </a:solidFill>
              </a:rPr>
              <a:t>for dentin replacement and </a:t>
            </a:r>
            <a:r>
              <a:rPr lang="en-US" sz="2200" dirty="0" smtClean="0">
                <a:solidFill>
                  <a:srgbClr val="7030A0"/>
                </a:solidFill>
              </a:rPr>
              <a:t>ACTIVA Presto</a:t>
            </a:r>
            <a:r>
              <a:rPr lang="en-US" sz="2200" dirty="0" smtClean="0">
                <a:solidFill>
                  <a:schemeClr val="tx2"/>
                </a:solidFill>
              </a:rPr>
              <a:t> for enamel layer</a:t>
            </a:r>
            <a:endParaRPr lang="en-US" sz="2200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7859" t="31566" r="20381"/>
          <a:stretch/>
        </p:blipFill>
        <p:spPr>
          <a:xfrm>
            <a:off x="415636" y="2286002"/>
            <a:ext cx="2022764" cy="160019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/>
          <a:srcRect l="15625" t="22740" r="38068" b="24789"/>
          <a:stretch/>
        </p:blipFill>
        <p:spPr>
          <a:xfrm>
            <a:off x="2590800" y="2286001"/>
            <a:ext cx="1981200" cy="160019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6"/>
          <a:srcRect l="3429" t="15152" r="19833"/>
          <a:stretch/>
        </p:blipFill>
        <p:spPr>
          <a:xfrm>
            <a:off x="4724400" y="2286001"/>
            <a:ext cx="2057400" cy="160019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7"/>
          <a:srcRect l="13113" t="16870" r="22727" b="6556"/>
          <a:stretch/>
        </p:blipFill>
        <p:spPr>
          <a:xfrm>
            <a:off x="6934200" y="2286001"/>
            <a:ext cx="1905000" cy="160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962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Pre-op tooth #3</a:t>
            </a:r>
          </a:p>
          <a:p>
            <a:r>
              <a:rPr lang="en-US" dirty="0">
                <a:solidFill>
                  <a:schemeClr val="tx2"/>
                </a:solidFill>
                <a:latin typeface="Myriad"/>
              </a:rPr>
              <a:t>s</a:t>
            </a:r>
            <a:r>
              <a:rPr lang="en-US" dirty="0" smtClean="0">
                <a:solidFill>
                  <a:schemeClr val="tx2"/>
                </a:solidFill>
                <a:latin typeface="Myriad"/>
              </a:rPr>
              <a:t>hows failed restoration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900" y="3962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Removal of failed restoration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962400"/>
            <a:ext cx="2362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Myriad"/>
              </a:rPr>
              <a:t>ACTIVA BioACTIVE-RESTORATIVE used for dentin replacement</a:t>
            </a:r>
            <a:endParaRPr lang="en-US" sz="1700" dirty="0">
              <a:solidFill>
                <a:schemeClr val="tx2"/>
              </a:solidFill>
              <a:latin typeface="Myria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0455" y="3962400"/>
            <a:ext cx="1814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ACTIVA Presto placed as enamel layer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7128" y="5149334"/>
            <a:ext cx="336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Courtesy of Dr. Robert A. Lowe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408634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ctiva-spenser with syringe  tip_lo-Rez_B.jpg">
            <a:extLst>
              <a:ext uri="{FF2B5EF4-FFF2-40B4-BE49-F238E27FC236}">
                <a16:creationId xmlns="" xmlns:a16="http://schemas.microsoft.com/office/drawing/2014/main" id="{60A84589-47FF-475B-8EF1-96223A9DA2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174" t="19196" b="6973"/>
          <a:stretch>
            <a:fillRect/>
          </a:stretch>
        </p:blipFill>
        <p:spPr>
          <a:xfrm>
            <a:off x="1575380" y="4800600"/>
            <a:ext cx="1493402" cy="11270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EC8ADC9-C80B-41D7-99FD-8473591D6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30377" b="10001"/>
          <a:stretch/>
        </p:blipFill>
        <p:spPr bwMode="auto">
          <a:xfrm rot="21327513">
            <a:off x="5758853" y="5102895"/>
            <a:ext cx="1891607" cy="7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9EB9C5-73D0-4C92-8E6B-01C0ECA3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38" y="1295400"/>
            <a:ext cx="2223362" cy="70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 descr="C:\DOCUME~1\FBerk\LOCALS~1\Temp\jZip\jZip35122\jZip3817A\ACTIVA.R_white back.jpg">
            <a:extLst>
              <a:ext uri="{FF2B5EF4-FFF2-40B4-BE49-F238E27FC236}">
                <a16:creationId xmlns="" xmlns:a16="http://schemas.microsoft.com/office/drawing/2014/main" id="{AA5DD675-B405-4B0E-A4F4-40A6AF21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5864" t="11164" r="53091" b="21850"/>
          <a:stretch>
            <a:fillRect/>
          </a:stretch>
        </p:blipFill>
        <p:spPr bwMode="auto">
          <a:xfrm>
            <a:off x="715358" y="1295400"/>
            <a:ext cx="1305555" cy="831734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526ABC9-E744-4592-92B4-E60A6EFCA4C1}"/>
              </a:ext>
            </a:extLst>
          </p:cNvPr>
          <p:cNvSpPr/>
          <p:nvPr/>
        </p:nvSpPr>
        <p:spPr>
          <a:xfrm>
            <a:off x="152400" y="1295400"/>
            <a:ext cx="6082438" cy="5013067"/>
          </a:xfrm>
          <a:prstGeom prst="ellipse">
            <a:avLst/>
          </a:prstGeom>
          <a:noFill/>
          <a:ln w="41275">
            <a:solidFill>
              <a:srgbClr val="FF5050">
                <a:alpha val="69804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F371C7A-68DD-4510-8837-22C24B3ECD37}"/>
              </a:ext>
            </a:extLst>
          </p:cNvPr>
          <p:cNvSpPr/>
          <p:nvPr/>
        </p:nvSpPr>
        <p:spPr>
          <a:xfrm>
            <a:off x="3048000" y="1295400"/>
            <a:ext cx="5943600" cy="5013067"/>
          </a:xfrm>
          <a:prstGeom prst="ellipse">
            <a:avLst/>
          </a:prstGeom>
          <a:noFill/>
          <a:ln w="44450">
            <a:solidFill>
              <a:srgbClr val="441D61">
                <a:alpha val="54902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421C5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32FA83-07A6-4FE3-99CB-6AFF6BB40D59}"/>
              </a:ext>
            </a:extLst>
          </p:cNvPr>
          <p:cNvSpPr txBox="1"/>
          <p:nvPr/>
        </p:nvSpPr>
        <p:spPr>
          <a:xfrm>
            <a:off x="3269819" y="1905000"/>
            <a:ext cx="27499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Hydrophilic</a:t>
            </a:r>
            <a:endParaRPr lang="en-CA" sz="16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endParaRPr lang="en-CA" sz="6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CA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Rubberized </a:t>
            </a:r>
            <a:r>
              <a:rPr lang="en-CA" sz="1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Resins</a:t>
            </a:r>
          </a:p>
          <a:p>
            <a:pPr algn="ctr"/>
            <a:endParaRPr lang="en-CA" sz="6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CA" sz="1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Calcium </a:t>
            </a:r>
            <a:r>
              <a:rPr lang="en-CA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/Phosphate </a:t>
            </a:r>
          </a:p>
          <a:p>
            <a:pPr algn="ctr"/>
            <a:r>
              <a:rPr lang="en-CA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Enriched Ionic </a:t>
            </a:r>
            <a:r>
              <a:rPr lang="en-CA" sz="1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Resins</a:t>
            </a:r>
            <a:endParaRPr lang="en-CA" sz="16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endParaRPr lang="en-CA" sz="6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CA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Natural E</a:t>
            </a:r>
            <a:r>
              <a:rPr lang="en-CA" sz="1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sthetics</a:t>
            </a:r>
            <a:endParaRPr lang="en-CA" sz="16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endParaRPr lang="en-CA" sz="6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CA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Dynamic </a:t>
            </a:r>
            <a:r>
              <a:rPr lang="en-CA" sz="1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Composites Release/Recharge </a:t>
            </a:r>
          </a:p>
          <a:p>
            <a:pPr algn="ctr"/>
            <a:r>
              <a:rPr lang="en-CA" sz="1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Calcium, Phosphate, Fluoride</a:t>
            </a:r>
            <a:endParaRPr lang="en-CA" sz="16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endParaRPr lang="en-CA" sz="600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CA" sz="1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No </a:t>
            </a:r>
            <a:r>
              <a:rPr lang="en-CA" sz="1600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Bis</a:t>
            </a:r>
            <a:r>
              <a:rPr lang="en-CA" sz="1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-GMA </a:t>
            </a:r>
          </a:p>
          <a:p>
            <a:pPr algn="ctr"/>
            <a:r>
              <a:rPr lang="en-CA" sz="1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No Bisphenol </a:t>
            </a:r>
            <a:r>
              <a:rPr lang="en-CA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A </a:t>
            </a:r>
          </a:p>
          <a:p>
            <a:pPr algn="ctr"/>
            <a:r>
              <a:rPr lang="en-CA" sz="1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No BPA Derivatives</a:t>
            </a:r>
            <a:endParaRPr lang="en-CA" sz="16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endParaRPr lang="en-CA" sz="1600" dirty="0">
              <a:latin typeface="Arial Black" panose="020B0A04020102020204" pitchFamily="34" charset="0"/>
            </a:endParaRPr>
          </a:p>
          <a:p>
            <a:endParaRPr lang="en-CA" sz="1600" dirty="0"/>
          </a:p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BD8E6B-705F-4469-A394-B1E5F05508A1}"/>
              </a:ext>
            </a:extLst>
          </p:cNvPr>
          <p:cNvSpPr txBox="1"/>
          <p:nvPr/>
        </p:nvSpPr>
        <p:spPr>
          <a:xfrm>
            <a:off x="609600" y="2303145"/>
            <a:ext cx="25146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C00000"/>
                </a:solidFill>
                <a:latin typeface="Arial Black" panose="020B0A04020102020204" pitchFamily="34" charset="0"/>
              </a:rPr>
              <a:t>Dual </a:t>
            </a:r>
            <a:r>
              <a:rPr lang="en-CA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Cure</a:t>
            </a:r>
          </a:p>
          <a:p>
            <a:endParaRPr lang="en-CA" sz="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CA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Contains </a:t>
            </a:r>
            <a:r>
              <a:rPr lang="en-CA" sz="1600" dirty="0">
                <a:solidFill>
                  <a:srgbClr val="C00000"/>
                </a:solidFill>
                <a:latin typeface="Arial Black" panose="020B0A04020102020204" pitchFamily="34" charset="0"/>
              </a:rPr>
              <a:t>Glass </a:t>
            </a:r>
            <a:r>
              <a:rPr lang="en-CA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Ionomer</a:t>
            </a:r>
            <a:endParaRPr lang="en-CA" sz="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en-CA" sz="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CA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Injectable/Flowable</a:t>
            </a:r>
          </a:p>
          <a:p>
            <a:endParaRPr lang="en-CA" sz="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CA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Ideal </a:t>
            </a:r>
            <a:r>
              <a:rPr lang="en-CA" sz="1600" dirty="0">
                <a:solidFill>
                  <a:srgbClr val="C00000"/>
                </a:solidFill>
                <a:latin typeface="Arial Black" panose="020B0A04020102020204" pitchFamily="34" charset="0"/>
              </a:rPr>
              <a:t>for Bulk Fill</a:t>
            </a:r>
          </a:p>
          <a:p>
            <a:endParaRPr lang="en-CA" sz="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CA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 Shades: A1, A2, A3</a:t>
            </a:r>
          </a:p>
          <a:p>
            <a:r>
              <a:rPr lang="en-CA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A3.5, Kids (white opaque)</a:t>
            </a:r>
            <a:endParaRPr lang="en-CA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en-CA" sz="1600" dirty="0">
              <a:latin typeface="Arial Black" panose="020B0A04020102020204" pitchFamily="34" charset="0"/>
            </a:endParaRPr>
          </a:p>
          <a:p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28A387F-0FFF-4ADC-B632-1EC10C75951E}"/>
              </a:ext>
            </a:extLst>
          </p:cNvPr>
          <p:cNvSpPr txBox="1"/>
          <p:nvPr/>
        </p:nvSpPr>
        <p:spPr>
          <a:xfrm>
            <a:off x="6226190" y="2209800"/>
            <a:ext cx="28416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421C5E"/>
                </a:solidFill>
                <a:latin typeface="Arial Black" panose="020B0A04020102020204" pitchFamily="34" charset="0"/>
              </a:rPr>
              <a:t>Light Cure</a:t>
            </a:r>
          </a:p>
          <a:p>
            <a:endParaRPr lang="en-CA" sz="600" dirty="0">
              <a:solidFill>
                <a:srgbClr val="421C5E"/>
              </a:solidFill>
              <a:latin typeface="Arial Black" panose="020B0A04020102020204" pitchFamily="34" charset="0"/>
            </a:endParaRPr>
          </a:p>
          <a:p>
            <a:r>
              <a:rPr lang="en-CA" sz="1600" dirty="0" smtClean="0">
                <a:solidFill>
                  <a:srgbClr val="421C5E"/>
                </a:solidFill>
                <a:latin typeface="Arial Black" panose="020B0A04020102020204" pitchFamily="34" charset="0"/>
              </a:rPr>
              <a:t>Contains Modified</a:t>
            </a:r>
          </a:p>
          <a:p>
            <a:r>
              <a:rPr lang="en-CA" sz="1600" dirty="0" smtClean="0">
                <a:solidFill>
                  <a:srgbClr val="421C5E"/>
                </a:solidFill>
                <a:latin typeface="Arial Black" panose="020B0A04020102020204" pitchFamily="34" charset="0"/>
              </a:rPr>
              <a:t>Calcium Phosphate</a:t>
            </a:r>
          </a:p>
          <a:p>
            <a:endParaRPr lang="en-CA" sz="600" dirty="0">
              <a:solidFill>
                <a:srgbClr val="421C5E"/>
              </a:solidFill>
              <a:latin typeface="Arial Black" panose="020B0A04020102020204" pitchFamily="34" charset="0"/>
            </a:endParaRPr>
          </a:p>
          <a:p>
            <a:r>
              <a:rPr lang="en-CA" sz="1600" dirty="0" smtClean="0">
                <a:solidFill>
                  <a:srgbClr val="421C5E"/>
                </a:solidFill>
                <a:latin typeface="Arial Black" panose="020B0A04020102020204" pitchFamily="34" charset="0"/>
              </a:rPr>
              <a:t>Stackable, </a:t>
            </a:r>
            <a:r>
              <a:rPr lang="en-CA" sz="1600" dirty="0" err="1" smtClean="0">
                <a:solidFill>
                  <a:srgbClr val="421C5E"/>
                </a:solidFill>
                <a:latin typeface="Arial Black" panose="020B0A04020102020204" pitchFamily="34" charset="0"/>
              </a:rPr>
              <a:t>Sculptable</a:t>
            </a:r>
            <a:r>
              <a:rPr lang="en-CA" sz="1600" dirty="0" smtClean="0">
                <a:solidFill>
                  <a:srgbClr val="421C5E"/>
                </a:solidFill>
                <a:latin typeface="Arial Black" panose="020B0A04020102020204" pitchFamily="34" charset="0"/>
              </a:rPr>
              <a:t>, No Slump, Low </a:t>
            </a:r>
            <a:r>
              <a:rPr lang="en-CA" sz="1600" dirty="0">
                <a:solidFill>
                  <a:srgbClr val="421C5E"/>
                </a:solidFill>
                <a:latin typeface="Arial Black" panose="020B0A04020102020204" pitchFamily="34" charset="0"/>
              </a:rPr>
              <a:t>Flow</a:t>
            </a:r>
          </a:p>
          <a:p>
            <a:endParaRPr lang="en-CA" sz="600" dirty="0" smtClean="0">
              <a:solidFill>
                <a:srgbClr val="421C5E"/>
              </a:solidFill>
              <a:latin typeface="Arial Black" panose="020B0A04020102020204" pitchFamily="34" charset="0"/>
            </a:endParaRPr>
          </a:p>
          <a:p>
            <a:r>
              <a:rPr lang="en-CA" sz="1600" dirty="0" smtClean="0">
                <a:solidFill>
                  <a:srgbClr val="421C5E"/>
                </a:solidFill>
                <a:latin typeface="Arial Black" panose="020B0A04020102020204" pitchFamily="34" charset="0"/>
              </a:rPr>
              <a:t>2mm </a:t>
            </a:r>
            <a:r>
              <a:rPr lang="en-CA" sz="1600" dirty="0">
                <a:solidFill>
                  <a:srgbClr val="421C5E"/>
                </a:solidFill>
                <a:latin typeface="Arial Black" panose="020B0A04020102020204" pitchFamily="34" charset="0"/>
              </a:rPr>
              <a:t>Increments</a:t>
            </a:r>
          </a:p>
          <a:p>
            <a:endParaRPr lang="en-CA" sz="600" dirty="0">
              <a:solidFill>
                <a:srgbClr val="421C5E"/>
              </a:solidFill>
              <a:latin typeface="Arial Black" panose="020B0A04020102020204" pitchFamily="34" charset="0"/>
            </a:endParaRPr>
          </a:p>
          <a:p>
            <a:r>
              <a:rPr lang="en-CA" sz="1600" dirty="0" smtClean="0">
                <a:solidFill>
                  <a:srgbClr val="421C5E"/>
                </a:solidFill>
                <a:latin typeface="Arial Black" panose="020B0A04020102020204" pitchFamily="34" charset="0"/>
              </a:rPr>
              <a:t>8 Shades: A1, A2, A3, A3.5, B1, Bleach White,  </a:t>
            </a:r>
          </a:p>
          <a:p>
            <a:r>
              <a:rPr lang="en-CA" sz="1600" dirty="0">
                <a:solidFill>
                  <a:srgbClr val="421C5E"/>
                </a:solidFill>
                <a:latin typeface="Arial Black" panose="020B0A04020102020204" pitchFamily="34" charset="0"/>
              </a:rPr>
              <a:t>p</a:t>
            </a:r>
            <a:r>
              <a:rPr lang="en-CA" sz="1600" dirty="0" smtClean="0">
                <a:solidFill>
                  <a:srgbClr val="421C5E"/>
                </a:solidFill>
                <a:latin typeface="Arial Black" panose="020B0A04020102020204" pitchFamily="34" charset="0"/>
              </a:rPr>
              <a:t>lus A4 and A6 </a:t>
            </a:r>
          </a:p>
          <a:p>
            <a:r>
              <a:rPr lang="en-CA" sz="1600" dirty="0" smtClean="0">
                <a:solidFill>
                  <a:srgbClr val="421C5E"/>
                </a:solidFill>
                <a:latin typeface="Arial Black" panose="020B0A04020102020204" pitchFamily="34" charset="0"/>
              </a:rPr>
              <a:t>cervical shades</a:t>
            </a:r>
            <a:endParaRPr lang="en-CA" sz="1600" dirty="0">
              <a:solidFill>
                <a:srgbClr val="421C5E"/>
              </a:solidFill>
              <a:latin typeface="Arial Black" panose="020B0A04020102020204" pitchFamily="34" charset="0"/>
            </a:endParaRPr>
          </a:p>
          <a:p>
            <a:endParaRPr lang="en-CA" dirty="0">
              <a:latin typeface="Arial Black" panose="020B0A04020102020204" pitchFamily="34" charset="0"/>
            </a:endParaRPr>
          </a:p>
          <a:p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2144" y="381000"/>
            <a:ext cx="703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Mineral-Enriched Composites that Create a Favorable Environment for the Natural Remineralization Process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6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300" b="0" dirty="0" err="1" smtClean="0">
                <a:solidFill>
                  <a:schemeClr val="tx2"/>
                </a:solidFill>
              </a:rPr>
              <a:t>Biomimicry</a:t>
            </a:r>
            <a:r>
              <a:rPr lang="en-US" sz="2300" b="0" dirty="0" smtClean="0">
                <a:solidFill>
                  <a:schemeClr val="tx2"/>
                </a:solidFill>
              </a:rPr>
              <a:t>: Imitating Nature</a:t>
            </a:r>
            <a:endParaRPr lang="en-US" sz="2300" b="0" dirty="0">
              <a:solidFill>
                <a:schemeClr val="tx2"/>
              </a:solidFill>
            </a:endParaRPr>
          </a:p>
        </p:txBody>
      </p:sp>
      <p:pic>
        <p:nvPicPr>
          <p:cNvPr id="7" name="Picture 6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8492" r="6944"/>
          <a:stretch/>
        </p:blipFill>
        <p:spPr bwMode="auto">
          <a:xfrm>
            <a:off x="2971800" y="3200400"/>
            <a:ext cx="3105509" cy="237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657716"/>
            <a:ext cx="8229600" cy="100928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tx2"/>
                </a:solidFill>
              </a:rPr>
              <a:t>Biomimicry</a:t>
            </a:r>
            <a:r>
              <a:rPr lang="en-US" sz="2400" dirty="0">
                <a:solidFill>
                  <a:schemeClr val="tx2"/>
                </a:solidFill>
              </a:rPr>
              <a:t> is the design and production of materials </a:t>
            </a:r>
            <a:r>
              <a:rPr lang="en-US" sz="2400" dirty="0" smtClean="0">
                <a:solidFill>
                  <a:schemeClr val="tx2"/>
                </a:solidFill>
              </a:rPr>
              <a:t>that </a:t>
            </a:r>
            <a:r>
              <a:rPr lang="en-US" sz="2400" dirty="0">
                <a:solidFill>
                  <a:schemeClr val="tx2"/>
                </a:solidFill>
              </a:rPr>
              <a:t>imitate nature and nature’s processes.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81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Clinical</a:t>
            </a:r>
            <a:r>
              <a:rPr lang="en-US" sz="2300" b="0" dirty="0">
                <a:solidFill>
                  <a:schemeClr val="tx2"/>
                </a:solidFill>
              </a:rPr>
              <a:t/>
            </a:r>
            <a:br>
              <a:rPr lang="en-US" sz="23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03" y="1295400"/>
            <a:ext cx="7520797" cy="1082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Vertical crown fracture on upper left central incisor (#9) repaired with </a:t>
            </a:r>
            <a:r>
              <a:rPr lang="en-US" sz="2400" dirty="0" smtClean="0">
                <a:solidFill>
                  <a:srgbClr val="7030A0"/>
                </a:solidFill>
              </a:rPr>
              <a:t>ACTIVA </a:t>
            </a:r>
            <a:r>
              <a:rPr lang="en-US" sz="2400" dirty="0">
                <a:solidFill>
                  <a:srgbClr val="7030A0"/>
                </a:solidFill>
              </a:rPr>
              <a:t>Presto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7128" y="5149334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Courtesy of Dr. Les </a:t>
            </a:r>
            <a:r>
              <a:rPr lang="en-US" dirty="0" err="1" smtClean="0">
                <a:solidFill>
                  <a:schemeClr val="tx2"/>
                </a:solidFill>
                <a:latin typeface="Myriad"/>
              </a:rPr>
              <a:t>Rykiss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  <p:pic>
        <p:nvPicPr>
          <p:cNvPr id="15" name="Picture 14" descr="C:\Users\fberk\AppData\Local\Microsoft\Windows\INetCache\Content.Word\Vertical crown fracture splinted with Activa Presto (3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t="11539" r="13305" b="21921"/>
          <a:stretch/>
        </p:blipFill>
        <p:spPr bwMode="auto">
          <a:xfrm>
            <a:off x="533400" y="2133600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C:\Users\fberk\AppData\Local\Microsoft\Windows\INetCache\Content.Word\Vertical crown fracture splinted with Activa Presto (4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10853" r="6429" b="11628"/>
          <a:stretch/>
        </p:blipFill>
        <p:spPr bwMode="auto">
          <a:xfrm>
            <a:off x="2667000" y="2133600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C:\Users\fberk\AppData\Local\Microsoft\Windows\INetCache\Content.Word\Vertical crown fracture splinted with Activa Presto (5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t="23572" r="19973" b="23571"/>
          <a:stretch/>
        </p:blipFill>
        <p:spPr bwMode="auto">
          <a:xfrm>
            <a:off x="4800600" y="213360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C:\Users\fberk\AppData\Local\Microsoft\Windows\INetCache\Content.Word\Vertical crown fracture splinted with Activa Presto (8)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5" t="19566" r="26760" b="32608"/>
          <a:stretch/>
        </p:blipFill>
        <p:spPr bwMode="auto">
          <a:xfrm>
            <a:off x="6781800" y="2133600"/>
            <a:ext cx="1752599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C:\Users\fberk\AppData\Local\Microsoft\Windows\INetCache\Content.Word\Vertical crown fracture splinted with Activa Presto (10)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5" t="20901" r="25044" b="26972"/>
          <a:stretch/>
        </p:blipFill>
        <p:spPr bwMode="auto">
          <a:xfrm>
            <a:off x="547254" y="3616036"/>
            <a:ext cx="1814945" cy="1336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C:\Users\fberk\AppData\Local\Microsoft\Windows\INetCache\Content.Word\Vertical crown fracture splinted with Activa Presto (11)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7" t="33835" r="26836" b="26053"/>
          <a:stretch/>
        </p:blipFill>
        <p:spPr bwMode="auto">
          <a:xfrm>
            <a:off x="2667001" y="3581400"/>
            <a:ext cx="1828799" cy="1425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C:\Users\fberk\AppData\Local\Microsoft\Windows\INetCache\Content.Word\Vertical crown fracture splinted with Activa Presto (13)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7251" r="20000" b="8186"/>
          <a:stretch/>
        </p:blipFill>
        <p:spPr bwMode="auto">
          <a:xfrm>
            <a:off x="4800600" y="3616035"/>
            <a:ext cx="1756063" cy="1390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C:\Users\fberk\AppData\Local\Microsoft\Windows\INetCache\Content.Word\Vertical crown fracture splinted with Activa Presto (14)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0" t="24332" r="20377" b="11211"/>
          <a:stretch/>
        </p:blipFill>
        <p:spPr bwMode="auto">
          <a:xfrm>
            <a:off x="6781801" y="3623767"/>
            <a:ext cx="1752598" cy="1405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6074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Clinical</a:t>
            </a:r>
            <a:r>
              <a:rPr lang="en-US" sz="2300" b="0" dirty="0">
                <a:solidFill>
                  <a:schemeClr val="tx2"/>
                </a:solidFill>
              </a:rPr>
              <a:t/>
            </a:r>
            <a:br>
              <a:rPr lang="en-US" sz="23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03" y="1295400"/>
            <a:ext cx="7520797" cy="1082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Recurrent decay on mesial and buccal of #6 restored with </a:t>
            </a:r>
            <a:r>
              <a:rPr lang="en-US" sz="2400" dirty="0" smtClean="0">
                <a:solidFill>
                  <a:srgbClr val="7030A0"/>
                </a:solidFill>
              </a:rPr>
              <a:t>ACTIVA Presto </a:t>
            </a:r>
            <a:r>
              <a:rPr lang="en-US" sz="2400" dirty="0" smtClean="0">
                <a:solidFill>
                  <a:schemeClr val="tx2"/>
                </a:solidFill>
              </a:rPr>
              <a:t>A3.5 and A6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5410200"/>
            <a:ext cx="307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Courtesy of Dr. Lou Graham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  <p:pic>
        <p:nvPicPr>
          <p:cNvPr id="23" name="Picture 22" descr="C:\Users\fberk\AppData\Local\Microsoft\Windows\INetCache\Content.Word\ORIGINAL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" r="21084" b="27241"/>
          <a:stretch/>
        </p:blipFill>
        <p:spPr bwMode="auto">
          <a:xfrm>
            <a:off x="838200" y="25146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C:\Users\fberk\AppData\Local\Microsoft\Windows\INetCache\Content.Outlook\LC557WT6\PREPPED WITH CORD (2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15282" r="14054" b="24084"/>
          <a:stretch/>
        </p:blipFill>
        <p:spPr bwMode="auto">
          <a:xfrm>
            <a:off x="2833687" y="2493818"/>
            <a:ext cx="1585913" cy="17733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C:\Users\fberk\AppData\Local\Microsoft\Windows\INetCache\Content.Word\SELETIVE ETCHING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16043" b="6417"/>
          <a:stretch/>
        </p:blipFill>
        <p:spPr bwMode="auto">
          <a:xfrm>
            <a:off x="4724400" y="2486890"/>
            <a:ext cx="1600200" cy="1780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C:\Users\fberk\AppData\Local\Microsoft\Windows\INetCache\Content.Word\THE RESTORATION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2" t="21968" r="6217" b="18889"/>
          <a:stretch/>
        </p:blipFill>
        <p:spPr bwMode="auto">
          <a:xfrm>
            <a:off x="6629400" y="2481753"/>
            <a:ext cx="1524000" cy="1785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2788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Pre-op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267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Prepped with tissue retracted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2672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Selective etch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267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Restored with Presto A3.5 on mesial and A6 on buccal</a:t>
            </a:r>
            <a:endParaRPr lang="en-US" dirty="0">
              <a:solidFill>
                <a:schemeClr val="tx2"/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211771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652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/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300" b="0" dirty="0" smtClean="0">
                <a:solidFill>
                  <a:schemeClr val="tx2"/>
                </a:solidFill>
              </a:rPr>
              <a:t>Price Page</a:t>
            </a: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/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" y="1931581"/>
            <a:ext cx="75438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tx2"/>
                </a:solidFill>
                <a:latin typeface="Myriad"/>
              </a:rPr>
              <a:t>Code</a:t>
            </a:r>
            <a:r>
              <a:rPr lang="en-US" sz="2000" u="sng" dirty="0">
                <a:solidFill>
                  <a:schemeClr val="tx2"/>
                </a:solidFill>
                <a:latin typeface="Myriad"/>
              </a:rPr>
              <a:t>	</a:t>
            </a:r>
            <a:r>
              <a:rPr lang="en-US" sz="2000" u="sng" dirty="0" smtClean="0">
                <a:solidFill>
                  <a:schemeClr val="tx2"/>
                </a:solidFill>
                <a:latin typeface="Myriad"/>
              </a:rPr>
              <a:t>	Description</a:t>
            </a:r>
            <a:r>
              <a:rPr lang="en-US" sz="2000" u="sng" dirty="0">
                <a:solidFill>
                  <a:schemeClr val="tx2"/>
                </a:solidFill>
                <a:latin typeface="Myriad"/>
              </a:rPr>
              <a:t>	</a:t>
            </a:r>
            <a:r>
              <a:rPr lang="en-US" sz="2000" u="sng" dirty="0" smtClean="0">
                <a:solidFill>
                  <a:schemeClr val="tx2"/>
                </a:solidFill>
                <a:latin typeface="Myriad"/>
              </a:rPr>
              <a:t>List   </a:t>
            </a:r>
            <a:r>
              <a:rPr lang="en-US" sz="2000" u="sng" dirty="0">
                <a:solidFill>
                  <a:schemeClr val="tx2"/>
                </a:solidFill>
                <a:latin typeface="Myriad"/>
              </a:rPr>
              <a:t>_        </a:t>
            </a:r>
            <a:endParaRPr lang="en-US" sz="2000" dirty="0">
              <a:solidFill>
                <a:schemeClr val="tx2"/>
              </a:solidFill>
              <a:latin typeface="Myriad"/>
            </a:endParaRPr>
          </a:p>
          <a:p>
            <a:r>
              <a:rPr lang="en-US" sz="2000" dirty="0">
                <a:solidFill>
                  <a:schemeClr val="tx2"/>
                </a:solidFill>
                <a:latin typeface="Myriad"/>
              </a:rPr>
              <a:t>VPF1A1	</a:t>
            </a:r>
            <a:r>
              <a:rPr lang="en-US" sz="2000" dirty="0" smtClean="0">
                <a:solidFill>
                  <a:schemeClr val="tx2"/>
                </a:solidFill>
                <a:latin typeface="Myriad"/>
              </a:rPr>
              <a:t>A1 </a:t>
            </a:r>
            <a:r>
              <a:rPr lang="en-US" sz="2000" dirty="0">
                <a:solidFill>
                  <a:schemeClr val="tx2"/>
                </a:solidFill>
                <a:latin typeface="Myriad"/>
              </a:rPr>
              <a:t>Shade </a:t>
            </a:r>
            <a:r>
              <a:rPr lang="en-US" sz="2000" b="1" dirty="0" smtClean="0">
                <a:solidFill>
                  <a:schemeClr val="tx2"/>
                </a:solidFill>
                <a:latin typeface="Myriad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Myriad"/>
              </a:rPr>
              <a:t>$89.99</a:t>
            </a:r>
            <a:r>
              <a:rPr lang="en-US" sz="2000" dirty="0">
                <a:solidFill>
                  <a:schemeClr val="tx2"/>
                </a:solidFill>
                <a:latin typeface="Myriad"/>
              </a:rPr>
              <a:t>	</a:t>
            </a:r>
          </a:p>
          <a:p>
            <a:r>
              <a:rPr lang="en-US" sz="2000" dirty="0">
                <a:solidFill>
                  <a:schemeClr val="tx2"/>
                </a:solidFill>
                <a:latin typeface="Myriad"/>
              </a:rPr>
              <a:t>VPF1A2	</a:t>
            </a:r>
            <a:r>
              <a:rPr lang="en-US" sz="2000" dirty="0" smtClean="0">
                <a:solidFill>
                  <a:schemeClr val="tx2"/>
                </a:solidFill>
                <a:latin typeface="Myriad"/>
              </a:rPr>
              <a:t>A2 Shade			</a:t>
            </a:r>
            <a:endParaRPr lang="en-US" sz="2000" dirty="0">
              <a:solidFill>
                <a:schemeClr val="tx2"/>
              </a:solidFill>
              <a:latin typeface="Myriad"/>
            </a:endParaRPr>
          </a:p>
          <a:p>
            <a:r>
              <a:rPr lang="en-US" sz="2000" dirty="0">
                <a:solidFill>
                  <a:schemeClr val="tx2"/>
                </a:solidFill>
                <a:latin typeface="Myriad"/>
              </a:rPr>
              <a:t>VPF1A3	</a:t>
            </a:r>
            <a:r>
              <a:rPr lang="en-US" sz="2000" dirty="0" smtClean="0">
                <a:solidFill>
                  <a:schemeClr val="tx2"/>
                </a:solidFill>
                <a:latin typeface="Myriad"/>
              </a:rPr>
              <a:t>A3 </a:t>
            </a:r>
            <a:r>
              <a:rPr lang="en-US" sz="2000" dirty="0">
                <a:solidFill>
                  <a:schemeClr val="tx2"/>
                </a:solidFill>
                <a:latin typeface="Myriad"/>
              </a:rPr>
              <a:t>Shade</a:t>
            </a:r>
          </a:p>
          <a:p>
            <a:r>
              <a:rPr lang="en-US" sz="2000" dirty="0">
                <a:solidFill>
                  <a:schemeClr val="tx2"/>
                </a:solidFill>
                <a:latin typeface="Myriad"/>
              </a:rPr>
              <a:t>VPF1A35	A3.5 Shade</a:t>
            </a:r>
          </a:p>
          <a:p>
            <a:r>
              <a:rPr lang="en-US" sz="2000" dirty="0">
                <a:solidFill>
                  <a:schemeClr val="tx2"/>
                </a:solidFill>
                <a:latin typeface="Myriad"/>
              </a:rPr>
              <a:t>VPF1A4	</a:t>
            </a:r>
            <a:r>
              <a:rPr lang="en-US" sz="2000" dirty="0" smtClean="0">
                <a:solidFill>
                  <a:schemeClr val="tx2"/>
                </a:solidFill>
                <a:latin typeface="Myriad"/>
              </a:rPr>
              <a:t>A4 </a:t>
            </a:r>
            <a:r>
              <a:rPr lang="en-US" sz="2000" dirty="0">
                <a:solidFill>
                  <a:schemeClr val="tx2"/>
                </a:solidFill>
                <a:latin typeface="Myriad"/>
              </a:rPr>
              <a:t>Shade</a:t>
            </a:r>
          </a:p>
          <a:p>
            <a:r>
              <a:rPr lang="en-US" sz="2000" dirty="0">
                <a:solidFill>
                  <a:schemeClr val="tx2"/>
                </a:solidFill>
                <a:latin typeface="Myriad"/>
              </a:rPr>
              <a:t>VPF1A6	</a:t>
            </a:r>
            <a:r>
              <a:rPr lang="en-US" sz="2000" dirty="0" smtClean="0">
                <a:solidFill>
                  <a:schemeClr val="tx2"/>
                </a:solidFill>
                <a:latin typeface="Myriad"/>
              </a:rPr>
              <a:t>A6 </a:t>
            </a:r>
            <a:r>
              <a:rPr lang="en-US" sz="2000" dirty="0">
                <a:solidFill>
                  <a:schemeClr val="tx2"/>
                </a:solidFill>
                <a:latin typeface="Myriad"/>
              </a:rPr>
              <a:t>Shade</a:t>
            </a:r>
          </a:p>
          <a:p>
            <a:r>
              <a:rPr lang="en-US" sz="2000" dirty="0">
                <a:solidFill>
                  <a:schemeClr val="tx2"/>
                </a:solidFill>
                <a:latin typeface="Myriad"/>
              </a:rPr>
              <a:t>VPF1B1	</a:t>
            </a:r>
            <a:r>
              <a:rPr lang="en-US" sz="2000" dirty="0" smtClean="0">
                <a:solidFill>
                  <a:schemeClr val="tx2"/>
                </a:solidFill>
                <a:latin typeface="Myriad"/>
              </a:rPr>
              <a:t>B1 Shade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Myriad"/>
              </a:rPr>
              <a:t>VPF1BW	Bleach White Shade</a:t>
            </a:r>
            <a:endParaRPr lang="en-US" sz="2000" dirty="0">
              <a:solidFill>
                <a:schemeClr val="tx2"/>
              </a:solidFill>
              <a:latin typeface="Myriad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  <a:latin typeface="Myriad"/>
              </a:rPr>
              <a:t>Note: A4 and A6 are cervical shades</a:t>
            </a:r>
            <a:endParaRPr lang="en-US" sz="2000" dirty="0">
              <a:solidFill>
                <a:schemeClr val="tx2"/>
              </a:solidFill>
              <a:latin typeface="Myriad"/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	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109853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481F67"/>
                </a:solidFill>
              </a:rPr>
              <a:t>ACTIVA </a:t>
            </a:r>
            <a:r>
              <a:rPr lang="en-US" b="1" dirty="0" smtClean="0">
                <a:solidFill>
                  <a:srgbClr val="481F67"/>
                </a:solidFill>
              </a:rPr>
              <a:t>PRESTO </a:t>
            </a:r>
            <a:r>
              <a:rPr lang="en-US" b="1" dirty="0" smtClean="0">
                <a:solidFill>
                  <a:schemeClr val="tx2"/>
                </a:solidFill>
              </a:rPr>
              <a:t>-- </a:t>
            </a:r>
            <a:r>
              <a:rPr lang="en-US" sz="1900" dirty="0" smtClean="0">
                <a:solidFill>
                  <a:schemeClr val="tx2"/>
                </a:solidFill>
              </a:rPr>
              <a:t>UNIVERSAL STACKABLE COMPOSITE, LIGHT CURE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/>
                </a:solidFill>
              </a:rPr>
              <a:t>KIT: 2 </a:t>
            </a:r>
            <a:r>
              <a:rPr lang="en-US" dirty="0">
                <a:solidFill>
                  <a:schemeClr val="tx2"/>
                </a:solidFill>
              </a:rPr>
              <a:t>x </a:t>
            </a:r>
            <a:r>
              <a:rPr lang="en-US" dirty="0" smtClean="0">
                <a:solidFill>
                  <a:schemeClr val="tx2"/>
                </a:solidFill>
              </a:rPr>
              <a:t>1.2mL/2 </a:t>
            </a:r>
            <a:r>
              <a:rPr lang="en-US" dirty="0" err="1">
                <a:solidFill>
                  <a:schemeClr val="tx2"/>
                </a:solidFill>
              </a:rPr>
              <a:t>gm</a:t>
            </a:r>
            <a:r>
              <a:rPr lang="en-US" dirty="0">
                <a:solidFill>
                  <a:schemeClr val="tx2"/>
                </a:solidFill>
              </a:rPr>
              <a:t> syringes + 20 applicator </a:t>
            </a:r>
            <a:r>
              <a:rPr lang="en-US" dirty="0" smtClean="0">
                <a:solidFill>
                  <a:schemeClr val="tx2"/>
                </a:solidFill>
              </a:rPr>
              <a:t>tips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30377" b="10001"/>
          <a:stretch/>
        </p:blipFill>
        <p:spPr bwMode="auto">
          <a:xfrm rot="21367322">
            <a:off x="4604807" y="2882603"/>
            <a:ext cx="3622179" cy="109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53528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  <a:latin typeface="Myriad"/>
              </a:rPr>
              <a:t>Applicator Tips                                      .                                      </a:t>
            </a:r>
          </a:p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19K20 	19 </a:t>
            </a:r>
            <a:r>
              <a:rPr lang="en-US" dirty="0" err="1" smtClean="0">
                <a:solidFill>
                  <a:schemeClr val="tx2"/>
                </a:solidFill>
                <a:latin typeface="Myriad"/>
              </a:rPr>
              <a:t>ga</a:t>
            </a:r>
            <a:r>
              <a:rPr lang="en-US" dirty="0" smtClean="0">
                <a:solidFill>
                  <a:schemeClr val="tx2"/>
                </a:solidFill>
                <a:latin typeface="Myriad"/>
              </a:rPr>
              <a:t> x ½”, pkg. 20        $5.60</a:t>
            </a:r>
          </a:p>
          <a:p>
            <a:r>
              <a:rPr lang="en-US" dirty="0" smtClean="0">
                <a:solidFill>
                  <a:schemeClr val="tx2"/>
                </a:solidFill>
                <a:latin typeface="Myriad"/>
              </a:rPr>
              <a:t>19K100 	19 </a:t>
            </a:r>
            <a:r>
              <a:rPr lang="en-US" dirty="0" err="1" smtClean="0">
                <a:solidFill>
                  <a:schemeClr val="tx2"/>
                </a:solidFill>
                <a:latin typeface="Myriad"/>
              </a:rPr>
              <a:t>ga</a:t>
            </a:r>
            <a:r>
              <a:rPr lang="en-US" dirty="0" smtClean="0">
                <a:solidFill>
                  <a:schemeClr val="tx2"/>
                </a:solidFill>
                <a:latin typeface="Myriad"/>
              </a:rPr>
              <a:t> x ½”, pkg. </a:t>
            </a:r>
            <a:r>
              <a:rPr lang="en-US" smtClean="0">
                <a:solidFill>
                  <a:schemeClr val="tx2"/>
                </a:solidFill>
                <a:latin typeface="Myriad"/>
              </a:rPr>
              <a:t>100     $</a:t>
            </a:r>
            <a:r>
              <a:rPr lang="en-US" dirty="0" smtClean="0">
                <a:solidFill>
                  <a:schemeClr val="tx2"/>
                </a:solidFill>
                <a:latin typeface="Myriad"/>
              </a:rPr>
              <a:t>23.45</a:t>
            </a:r>
            <a:r>
              <a:rPr lang="en-US" dirty="0" smtClean="0">
                <a:latin typeface="Myriad"/>
              </a:rPr>
              <a:t>	</a:t>
            </a:r>
            <a:endParaRPr lang="en-US" dirty="0"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7811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724400" cy="137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U:\Fred\Zach Turner\Large Hand Image with Tooth center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9" t="16304" r="12117" b="8836"/>
          <a:stretch/>
        </p:blipFill>
        <p:spPr bwMode="auto">
          <a:xfrm>
            <a:off x="4800600" y="1219200"/>
            <a:ext cx="3759586" cy="48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5908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Myriad"/>
              </a:rPr>
              <a:t>Nature’s Magic </a:t>
            </a:r>
          </a:p>
          <a:p>
            <a:pPr algn="ctr"/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Myriad"/>
              </a:rPr>
              <a:t>in a Dental Composite</a:t>
            </a:r>
            <a:endParaRPr lang="en-US" sz="3200" b="1" i="1" dirty="0">
              <a:solidFill>
                <a:schemeClr val="accent4">
                  <a:lumMod val="75000"/>
                </a:schemeClr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211240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 rot="10800000" flipV="1">
            <a:off x="838200" y="1524000"/>
            <a:ext cx="8077200" cy="2598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The continuous growth of crystalline structures constitutes </a:t>
            </a:r>
            <a:r>
              <a:rPr lang="en-US" sz="2400" dirty="0" err="1">
                <a:solidFill>
                  <a:schemeClr val="tx2"/>
                </a:solidFill>
              </a:rPr>
              <a:t>biomineralization</a:t>
            </a:r>
            <a:r>
              <a:rPr lang="en-US" sz="2400" dirty="0" smtClean="0">
                <a:solidFill>
                  <a:schemeClr val="tx2"/>
                </a:solidFill>
              </a:rPr>
              <a:t>. Water is required for this process.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548"/>
          </a:xfrm>
        </p:spPr>
        <p:txBody>
          <a:bodyPr>
            <a:noAutofit/>
          </a:bodyPr>
          <a:lstStyle/>
          <a:p>
            <a:pPr algn="l"/>
            <a:r>
              <a:rPr lang="en-US" sz="2300" b="0" dirty="0" err="1" smtClean="0">
                <a:solidFill>
                  <a:schemeClr val="tx2"/>
                </a:solidFill>
              </a:rPr>
              <a:t>Biomineralization</a:t>
            </a:r>
            <a:endParaRPr lang="en-US" sz="23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coral reef images fre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583597"/>
            <a:ext cx="3695700" cy="2598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84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600" b="0" dirty="0" smtClean="0">
                <a:solidFill>
                  <a:schemeClr val="tx2"/>
                </a:solidFill>
              </a:rPr>
              <a:t>Introducing</a:t>
            </a:r>
            <a:endParaRPr lang="en-US" sz="2600" b="0" dirty="0"/>
          </a:p>
        </p:txBody>
      </p:sp>
      <p:pic>
        <p:nvPicPr>
          <p:cNvPr id="6" name="Picture 5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19200"/>
            <a:ext cx="497408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290280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Myriad"/>
              </a:rPr>
              <a:t>The first light cure composite designed to mimic the properties of natural teeth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30377" b="10001"/>
          <a:stretch/>
        </p:blipFill>
        <p:spPr bwMode="auto">
          <a:xfrm rot="21367322">
            <a:off x="1981200" y="3881888"/>
            <a:ext cx="5333999" cy="160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45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600" b="0" dirty="0" smtClean="0">
                <a:solidFill>
                  <a:schemeClr val="tx2"/>
                </a:solidFill>
              </a:rPr>
              <a:t>Product Description</a:t>
            </a:r>
            <a:endParaRPr lang="en-US" sz="2600" b="0" dirty="0"/>
          </a:p>
        </p:txBody>
      </p:sp>
      <p:pic>
        <p:nvPicPr>
          <p:cNvPr id="6" name="Picture 5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30377" b="10001"/>
          <a:stretch/>
        </p:blipFill>
        <p:spPr bwMode="auto">
          <a:xfrm rot="21367322">
            <a:off x="2562911" y="3988532"/>
            <a:ext cx="5333999" cy="160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155" y="1644049"/>
            <a:ext cx="8229600" cy="23945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ACTIVA </a:t>
            </a:r>
            <a:r>
              <a:rPr lang="en-US" sz="2400" dirty="0" smtClean="0">
                <a:solidFill>
                  <a:srgbClr val="7030A0"/>
                </a:solidFill>
              </a:rPr>
              <a:t>Presto </a:t>
            </a:r>
            <a:r>
              <a:rPr lang="en-US" sz="2400" dirty="0">
                <a:solidFill>
                  <a:schemeClr val="tx2"/>
                </a:solidFill>
              </a:rPr>
              <a:t>is a universal, </a:t>
            </a:r>
            <a:r>
              <a:rPr lang="en-US" sz="2400" dirty="0" smtClean="0">
                <a:solidFill>
                  <a:schemeClr val="tx2"/>
                </a:solidFill>
              </a:rPr>
              <a:t>stackable and shapeable, low flow, light </a:t>
            </a:r>
            <a:r>
              <a:rPr lang="en-US" sz="2400" dirty="0">
                <a:solidFill>
                  <a:schemeClr val="tx2"/>
                </a:solidFill>
              </a:rPr>
              <a:t>cure composite that holds its shape and does not slump. 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Presto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is a versatile, esthetic composite that is easy to place, highly radiopaque, and indicated for all classes of cavities. </a:t>
            </a:r>
          </a:p>
        </p:txBody>
      </p:sp>
    </p:spTree>
    <p:extLst>
      <p:ext uri="{BB962C8B-B14F-4D97-AF65-F5344CB8AC3E}">
        <p14:creationId xmlns:p14="http://schemas.microsoft.com/office/powerpoint/2010/main" val="94548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600" b="0" dirty="0" smtClean="0">
                <a:solidFill>
                  <a:schemeClr val="tx2"/>
                </a:solidFill>
              </a:rPr>
              <a:t>Product Description</a:t>
            </a:r>
            <a:endParaRPr lang="en-US" sz="2600" b="0" dirty="0"/>
          </a:p>
        </p:txBody>
      </p:sp>
      <p:pic>
        <p:nvPicPr>
          <p:cNvPr id="6" name="Picture 5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30377" b="10001"/>
          <a:stretch/>
        </p:blipFill>
        <p:spPr bwMode="auto">
          <a:xfrm rot="21367322">
            <a:off x="2943911" y="4598131"/>
            <a:ext cx="5333999" cy="160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155" y="1644049"/>
            <a:ext cx="8229600" cy="37587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ACTIVA </a:t>
            </a:r>
            <a:r>
              <a:rPr lang="en-US" sz="2400" dirty="0" smtClean="0">
                <a:solidFill>
                  <a:srgbClr val="7030A0"/>
                </a:solidFill>
              </a:rPr>
              <a:t>Presto </a:t>
            </a:r>
            <a:r>
              <a:rPr lang="en-US" sz="2400" dirty="0" smtClean="0">
                <a:solidFill>
                  <a:schemeClr val="tx2"/>
                </a:solidFill>
              </a:rPr>
              <a:t>is </a:t>
            </a:r>
            <a:r>
              <a:rPr lang="en-US" sz="2400" dirty="0">
                <a:solidFill>
                  <a:schemeClr val="tx2"/>
                </a:solidFill>
              </a:rPr>
              <a:t>a dynamic, moisture-friendly, dentin and enamel replacement material that releases and recharges calcium, phosphate, and fluoride. 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Presto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is formulated with a patented rubberized resin that is strong, durable, and wear and fracture resistant, even in thin areas on bevel margins. </a:t>
            </a:r>
          </a:p>
        </p:txBody>
      </p:sp>
    </p:spTree>
    <p:extLst>
      <p:ext uri="{BB962C8B-B14F-4D97-AF65-F5344CB8AC3E}">
        <p14:creationId xmlns:p14="http://schemas.microsoft.com/office/powerpoint/2010/main" val="298489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600" b="0" dirty="0" smtClean="0">
                <a:solidFill>
                  <a:schemeClr val="tx2"/>
                </a:solidFill>
              </a:rPr>
              <a:t>Product Description</a:t>
            </a:r>
            <a:endParaRPr lang="en-US" sz="2600" b="0" dirty="0"/>
          </a:p>
        </p:txBody>
      </p:sp>
      <p:pic>
        <p:nvPicPr>
          <p:cNvPr id="6" name="Picture 5" descr="U:\Fred\Zach Turner\Nature's Magic_1_low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30377" b="10001"/>
          <a:stretch/>
        </p:blipFill>
        <p:spPr bwMode="auto">
          <a:xfrm rot="21367322">
            <a:off x="2562912" y="3919780"/>
            <a:ext cx="5333999" cy="160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6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155" y="1644049"/>
            <a:ext cx="8229600" cy="2546951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solidFill>
                  <a:schemeClr val="tx2"/>
                </a:solidFill>
              </a:rPr>
              <a:t>The </a:t>
            </a:r>
            <a:r>
              <a:rPr lang="en-US" sz="9600" dirty="0">
                <a:solidFill>
                  <a:schemeClr val="tx2"/>
                </a:solidFill>
              </a:rPr>
              <a:t>resin is urethane-based and contains no </a:t>
            </a:r>
            <a:r>
              <a:rPr lang="en-US" sz="9600" dirty="0" err="1">
                <a:solidFill>
                  <a:schemeClr val="tx2"/>
                </a:solidFill>
              </a:rPr>
              <a:t>Bis</a:t>
            </a:r>
            <a:r>
              <a:rPr lang="en-US" sz="9600" dirty="0">
                <a:solidFill>
                  <a:schemeClr val="tx2"/>
                </a:solidFill>
              </a:rPr>
              <a:t>-GMA, no Bisphenol A, and no BPA derivatives. </a:t>
            </a:r>
            <a:endParaRPr lang="en-US" sz="9600" dirty="0" smtClean="0">
              <a:solidFill>
                <a:schemeClr val="tx2"/>
              </a:solidFill>
            </a:endParaRPr>
          </a:p>
          <a:p>
            <a:r>
              <a:rPr lang="en-US" sz="9600" dirty="0" smtClean="0">
                <a:solidFill>
                  <a:srgbClr val="7030A0"/>
                </a:solidFill>
              </a:rPr>
              <a:t>Presto</a:t>
            </a:r>
            <a:r>
              <a:rPr lang="en-US" sz="9600" dirty="0" smtClean="0">
                <a:solidFill>
                  <a:schemeClr val="tx2"/>
                </a:solidFill>
              </a:rPr>
              <a:t> </a:t>
            </a:r>
            <a:r>
              <a:rPr lang="en-US" sz="9600" dirty="0">
                <a:solidFill>
                  <a:schemeClr val="tx2"/>
                </a:solidFill>
              </a:rPr>
              <a:t>is </a:t>
            </a:r>
            <a:r>
              <a:rPr lang="en-US" sz="9600" dirty="0" smtClean="0">
                <a:solidFill>
                  <a:schemeClr val="tx2"/>
                </a:solidFill>
              </a:rPr>
              <a:t>available </a:t>
            </a:r>
            <a:r>
              <a:rPr lang="en-US" sz="9600" dirty="0">
                <a:solidFill>
                  <a:schemeClr val="tx2"/>
                </a:solidFill>
              </a:rPr>
              <a:t>in in A1, A2, A3, A3.5, A4, A6, B1, BW (Bleach White). </a:t>
            </a:r>
            <a:r>
              <a:rPr lang="en-US" sz="9600" dirty="0" smtClean="0">
                <a:solidFill>
                  <a:schemeClr val="tx2"/>
                </a:solidFill>
              </a:rPr>
              <a:t>A4 </a:t>
            </a:r>
            <a:r>
              <a:rPr lang="en-US" sz="9600" dirty="0">
                <a:solidFill>
                  <a:schemeClr val="tx2"/>
                </a:solidFill>
              </a:rPr>
              <a:t>and A6 </a:t>
            </a:r>
            <a:r>
              <a:rPr lang="en-US" sz="9600" dirty="0" smtClean="0">
                <a:solidFill>
                  <a:schemeClr val="tx2"/>
                </a:solidFill>
              </a:rPr>
              <a:t>are cervical shades that are </a:t>
            </a:r>
            <a:r>
              <a:rPr lang="en-US" sz="9600" dirty="0">
                <a:solidFill>
                  <a:schemeClr val="tx2"/>
                </a:solidFill>
              </a:rPr>
              <a:t>especially useful when treating older patients.  </a:t>
            </a:r>
          </a:p>
          <a:p>
            <a:endParaRPr lang="en-US" sz="9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50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2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9940</TotalTime>
  <Words>1495</Words>
  <Application>Microsoft Office PowerPoint</Application>
  <PresentationFormat>On-screen Show (4:3)</PresentationFormat>
  <Paragraphs>297</Paragraphs>
  <Slides>43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 Nature’s Way</vt:lpstr>
      <vt:lpstr>Biomimicry: Imitating Nature</vt:lpstr>
      <vt:lpstr>Biomineralization</vt:lpstr>
      <vt:lpstr> Introducing</vt:lpstr>
      <vt:lpstr> Product Description</vt:lpstr>
      <vt:lpstr> Product Description</vt:lpstr>
      <vt:lpstr> Product Description</vt:lpstr>
      <vt:lpstr> Modified Calcium Phosphate</vt:lpstr>
      <vt:lpstr> Mimics Nature</vt:lpstr>
      <vt:lpstr> Patent: Ionic Resin</vt:lpstr>
      <vt:lpstr>    Patent: Rubberized-resin    </vt:lpstr>
      <vt:lpstr>  The Magic is in the Resin  </vt:lpstr>
      <vt:lpstr>Properties of Presto</vt:lpstr>
      <vt:lpstr>Presto vs. BioGlass</vt:lpstr>
      <vt:lpstr>ACTIVA Presto vs. BioGlass</vt:lpstr>
      <vt:lpstr>   Unique Selling Propositions   </vt:lpstr>
      <vt:lpstr>   Unique Selling Propositions   </vt:lpstr>
      <vt:lpstr>   The Tooth is the Standard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Radiopacity</vt:lpstr>
      <vt:lpstr> Physical Properties</vt:lpstr>
      <vt:lpstr> Standard Clinical Procedure</vt:lpstr>
      <vt:lpstr>   Marketplace   </vt:lpstr>
      <vt:lpstr>   Clinical   </vt:lpstr>
      <vt:lpstr>   Clinical   </vt:lpstr>
      <vt:lpstr>   Clinical   </vt:lpstr>
      <vt:lpstr>   Clinical   </vt:lpstr>
      <vt:lpstr>   Clinical   </vt:lpstr>
      <vt:lpstr>   Clinical   </vt:lpstr>
      <vt:lpstr>PowerPoint Presentation</vt:lpstr>
      <vt:lpstr>   Clinical   </vt:lpstr>
      <vt:lpstr>   Clinical   </vt:lpstr>
      <vt:lpstr>   Price Page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Bulk Fill Made Easy with ACTIVA™ BioACTIVE</dc:title>
  <dc:creator>Leah</dc:creator>
  <cp:lastModifiedBy>Christie Bailey</cp:lastModifiedBy>
  <cp:revision>225</cp:revision>
  <cp:lastPrinted>2019-07-09T11:19:08Z</cp:lastPrinted>
  <dcterms:created xsi:type="dcterms:W3CDTF">2016-06-23T15:03:56Z</dcterms:created>
  <dcterms:modified xsi:type="dcterms:W3CDTF">2020-07-31T18:29:57Z</dcterms:modified>
</cp:coreProperties>
</file>